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sldIdLst>
    <p:sldId id="256" r:id="rId2"/>
    <p:sldId id="257" r:id="rId3"/>
    <p:sldId id="262" r:id="rId4"/>
    <p:sldId id="258" r:id="rId5"/>
    <p:sldId id="259" r:id="rId6"/>
    <p:sldId id="260"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05E"/>
    <a:srgbClr val="B7EFBE"/>
    <a:srgbClr val="23AE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102" d="100"/>
          <a:sy n="102" d="100"/>
        </p:scale>
        <p:origin x="222" y="2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C7E45E-42D4-4537-B5B5-42D0A2C8F4B5}" type="datetimeFigureOut">
              <a:rPr lang="en-US" smtClean="0"/>
              <a:t>3/8/2017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6F6361-A906-44BD-A991-BECD2E905EF9}" type="slidenum">
              <a:rPr lang="en-US" smtClean="0"/>
              <a:t>‹#›</a:t>
            </a:fld>
            <a:endParaRPr lang="en-US"/>
          </a:p>
        </p:txBody>
      </p:sp>
    </p:spTree>
    <p:extLst>
      <p:ext uri="{BB962C8B-B14F-4D97-AF65-F5344CB8AC3E}">
        <p14:creationId xmlns:p14="http://schemas.microsoft.com/office/powerpoint/2010/main" val="1163540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6A009E7-AC34-47A6-B3B4-70B52B8F414B}" type="datetime1">
              <a:rPr lang="en-US" smtClean="0"/>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577332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FE5465D-295B-4B15-A332-FC3F93C080F1}" type="datetime1">
              <a:rPr lang="en-US" smtClean="0"/>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4278559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C69A8C-1BBF-4E3B-B709-7A9BA848DA17}" type="datetime1">
              <a:rPr lang="en-US" smtClean="0"/>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2365816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833BAE2-68D3-44E7-A298-93B73FC2D5AE}" type="datetime1">
              <a:rPr lang="en-US" smtClean="0"/>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3734011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2DA532-FD66-4692-BF3B-9460B28ABAC7}" type="datetime1">
              <a:rPr lang="en-US" smtClean="0"/>
              <a:t>3/8/2017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25308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23F7F61-31FB-42AA-97FF-436D26728342}" type="datetime1">
              <a:rPr lang="en-US" smtClean="0"/>
              <a:t>3/8/2017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2312700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EBE086B-FE34-47CD-B1A0-7E98DE4245CD}" type="datetime1">
              <a:rPr lang="en-US" smtClean="0"/>
              <a:t>3/8/2017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1339546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D02F815-4D91-4D22-BA22-0C4BA36DA439}" type="datetime1">
              <a:rPr lang="en-US" smtClean="0"/>
              <a:t>3/8/2017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3896811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AB2A2C-7094-4300-8EA1-F6A25AB10418}" type="datetime1">
              <a:rPr lang="en-US" smtClean="0"/>
              <a:t>3/8/2017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709386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36A83A2-F339-4815-B3EB-5C61DB4D00C9}" type="datetime1">
              <a:rPr lang="en-US" smtClean="0"/>
              <a:t>3/8/2017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254373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F822966-3083-4307-883D-CCD7E1F8DBB7}" type="datetime1">
              <a:rPr lang="en-US" smtClean="0"/>
              <a:t>3/8/2017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4FE0E-343A-4297-9067-A5F392E9EAC6}" type="slidenum">
              <a:rPr lang="en-US" smtClean="0"/>
              <a:t>‹#›</a:t>
            </a:fld>
            <a:endParaRPr lang="en-US"/>
          </a:p>
        </p:txBody>
      </p:sp>
    </p:spTree>
    <p:extLst>
      <p:ext uri="{BB962C8B-B14F-4D97-AF65-F5344CB8AC3E}">
        <p14:creationId xmlns:p14="http://schemas.microsoft.com/office/powerpoint/2010/main" val="390722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E70C8E-A579-434A-8840-82F40D942784}" type="datetime1">
              <a:rPr lang="en-US" smtClean="0"/>
              <a:t>3/8/2017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34FE0E-343A-4297-9067-A5F392E9EAC6}" type="slidenum">
              <a:rPr lang="en-US" smtClean="0"/>
              <a:t>‹#›</a:t>
            </a:fld>
            <a:endParaRPr lang="en-US"/>
          </a:p>
        </p:txBody>
      </p:sp>
    </p:spTree>
    <p:extLst>
      <p:ext uri="{BB962C8B-B14F-4D97-AF65-F5344CB8AC3E}">
        <p14:creationId xmlns:p14="http://schemas.microsoft.com/office/powerpoint/2010/main" val="8688265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a:t>Somacis</a:t>
            </a:r>
            <a:r>
              <a:rPr lang="en-US" dirty="0"/>
              <a:t> Zigzag PCB #1 </a:t>
            </a:r>
            <a:br>
              <a:rPr lang="en-US" dirty="0"/>
            </a:br>
            <a:r>
              <a:rPr lang="en-US" dirty="0"/>
              <a:t>QA Report</a:t>
            </a:r>
          </a:p>
        </p:txBody>
      </p:sp>
      <p:sp>
        <p:nvSpPr>
          <p:cNvPr id="3" name="Subtitle 2"/>
          <p:cNvSpPr>
            <a:spLocks noGrp="1"/>
          </p:cNvSpPr>
          <p:nvPr>
            <p:ph type="subTitle" idx="1"/>
          </p:nvPr>
        </p:nvSpPr>
        <p:spPr/>
        <p:txBody>
          <a:bodyPr/>
          <a:lstStyle/>
          <a:p>
            <a:r>
              <a:rPr lang="en-US" dirty="0" err="1"/>
              <a:t>B.Azmoun</a:t>
            </a:r>
            <a:r>
              <a:rPr lang="en-US" dirty="0"/>
              <a:t>, BNL</a:t>
            </a:r>
          </a:p>
          <a:p>
            <a:r>
              <a:rPr lang="en-US" dirty="0"/>
              <a:t>March 7, 2017</a:t>
            </a:r>
          </a:p>
        </p:txBody>
      </p:sp>
    </p:spTree>
    <p:extLst>
      <p:ext uri="{BB962C8B-B14F-4D97-AF65-F5344CB8AC3E}">
        <p14:creationId xmlns:p14="http://schemas.microsoft.com/office/powerpoint/2010/main" val="999842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10515600" cy="1325563"/>
          </a:xfrm>
        </p:spPr>
        <p:txBody>
          <a:bodyPr/>
          <a:lstStyle/>
          <a:p>
            <a:r>
              <a:rPr lang="en-US" dirty="0"/>
              <a:t>Inspecting </a:t>
            </a:r>
            <a:r>
              <a:rPr lang="en-US" dirty="0" err="1"/>
              <a:t>Somcis</a:t>
            </a:r>
            <a:r>
              <a:rPr lang="en-US" dirty="0"/>
              <a:t> PCB zigzag using microscope</a:t>
            </a:r>
          </a:p>
        </p:txBody>
      </p:sp>
      <p:pic>
        <p:nvPicPr>
          <p:cNvPr id="1026" name="Picture 2" descr="https://lh3.googleusercontent.com/0pwwOcLkRRXxYIiDzIARu87XXTwkygxmpl8jnGscBM1OEk5GAkW8bIhohBaWG-dSdepLR_lZxR0LrIAmlxskePJIl_GCawGJOvIrpHnYGo-405U75P0UNzopqrgIA-8BMrhAUANvzsjli5K_L01tDf8NoZ7mW8MV8s0Gzr5FS7ji-GsIoalGKFb6z--0l4bA3dP-nszxH2D8RcudyhBlB_6cEp69Nm5CkOL547Y8RziZXktrP544OP4X3AEpykOg1erHnxpwYjkf5CuROlw4bMLQZbX7gjxCMhcskVHJIJlnAGcY5J_BhLB3GAXvBfVriAmGQ2JHHVfZ1wKoVi89BAO3MgSepO-Xpxgkvp-B3K7D7GpzyFnpWmduz_vmLT5r4WWGv7FIkYS12uxhG0oofOVhWTYE_H7O6T0jvS5sG4SoadotDH4wAzhUDbtfjE2lSYRy04lp4jo45sYQwaSQAHOT4_i0sVWhXg146JJhggFfspkIGb4qaVk620Y80wAGX1n-Wg7w1S4AbY_bFtkx01HETUbnTj37fNxDcdtH5y4WAtseBk-11ZwlmJO4EihDIRA96M_R5PKIqcSZ-HbPs5WNKWh8T-9ciRUH8aeSweTlJcI=w769-h1025-no"/>
          <p:cNvPicPr>
            <a:picLocks noChangeAspect="1" noChangeArrowheads="1"/>
          </p:cNvPicPr>
          <p:nvPr/>
        </p:nvPicPr>
        <p:blipFill rotWithShape="1">
          <a:blip r:embed="rId2">
            <a:extLst>
              <a:ext uri="{28A0092B-C50C-407E-A947-70E740481C1C}">
                <a14:useLocalDpi xmlns:a14="http://schemas.microsoft.com/office/drawing/2010/main" val="0"/>
              </a:ext>
            </a:extLst>
          </a:blip>
          <a:srcRect l="5831" t="19172" r="6452" b="13857"/>
          <a:stretch/>
        </p:blipFill>
        <p:spPr bwMode="auto">
          <a:xfrm>
            <a:off x="4380411" y="1261875"/>
            <a:ext cx="5207727" cy="52995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982788" y="3169921"/>
            <a:ext cx="850041" cy="276999"/>
          </a:xfrm>
          <a:prstGeom prst="rect">
            <a:avLst/>
          </a:prstGeom>
          <a:noFill/>
        </p:spPr>
        <p:txBody>
          <a:bodyPr wrap="none" rtlCol="0">
            <a:spAutoFit/>
          </a:bodyPr>
          <a:lstStyle/>
          <a:p>
            <a:r>
              <a:rPr lang="en-US" sz="1200" b="1" dirty="0"/>
              <a:t>SECTION 1</a:t>
            </a:r>
          </a:p>
        </p:txBody>
      </p:sp>
      <p:sp>
        <p:nvSpPr>
          <p:cNvPr id="10" name="TextBox 9"/>
          <p:cNvSpPr txBox="1"/>
          <p:nvPr/>
        </p:nvSpPr>
        <p:spPr>
          <a:xfrm>
            <a:off x="7136674" y="3169920"/>
            <a:ext cx="850041" cy="276999"/>
          </a:xfrm>
          <a:prstGeom prst="rect">
            <a:avLst/>
          </a:prstGeom>
          <a:noFill/>
        </p:spPr>
        <p:txBody>
          <a:bodyPr wrap="none" rtlCol="0">
            <a:spAutoFit/>
          </a:bodyPr>
          <a:lstStyle/>
          <a:p>
            <a:r>
              <a:rPr lang="en-US" sz="1200" b="1" dirty="0"/>
              <a:t>SECTION 2</a:t>
            </a:r>
          </a:p>
        </p:txBody>
      </p:sp>
      <p:sp>
        <p:nvSpPr>
          <p:cNvPr id="11" name="TextBox 10"/>
          <p:cNvSpPr txBox="1"/>
          <p:nvPr/>
        </p:nvSpPr>
        <p:spPr>
          <a:xfrm>
            <a:off x="6559253" y="3773150"/>
            <a:ext cx="850041" cy="276999"/>
          </a:xfrm>
          <a:prstGeom prst="rect">
            <a:avLst/>
          </a:prstGeom>
          <a:noFill/>
        </p:spPr>
        <p:txBody>
          <a:bodyPr wrap="none" rtlCol="0">
            <a:spAutoFit/>
          </a:bodyPr>
          <a:lstStyle/>
          <a:p>
            <a:r>
              <a:rPr lang="en-US" sz="1200" b="1" dirty="0"/>
              <a:t>SECTION 3</a:t>
            </a:r>
          </a:p>
        </p:txBody>
      </p:sp>
      <p:sp>
        <p:nvSpPr>
          <p:cNvPr id="12" name="TextBox 11"/>
          <p:cNvSpPr txBox="1"/>
          <p:nvPr/>
        </p:nvSpPr>
        <p:spPr>
          <a:xfrm>
            <a:off x="5982788" y="4356309"/>
            <a:ext cx="850041" cy="276999"/>
          </a:xfrm>
          <a:prstGeom prst="rect">
            <a:avLst/>
          </a:prstGeom>
          <a:noFill/>
        </p:spPr>
        <p:txBody>
          <a:bodyPr wrap="none" rtlCol="0">
            <a:spAutoFit/>
          </a:bodyPr>
          <a:lstStyle/>
          <a:p>
            <a:r>
              <a:rPr lang="en-US" sz="1200" b="1" dirty="0"/>
              <a:t>SECTION 4</a:t>
            </a:r>
          </a:p>
        </p:txBody>
      </p:sp>
      <p:sp>
        <p:nvSpPr>
          <p:cNvPr id="13" name="TextBox 12"/>
          <p:cNvSpPr txBox="1"/>
          <p:nvPr/>
        </p:nvSpPr>
        <p:spPr>
          <a:xfrm>
            <a:off x="7166407" y="4343669"/>
            <a:ext cx="850041" cy="276999"/>
          </a:xfrm>
          <a:prstGeom prst="rect">
            <a:avLst/>
          </a:prstGeom>
          <a:noFill/>
        </p:spPr>
        <p:txBody>
          <a:bodyPr wrap="none" rtlCol="0">
            <a:spAutoFit/>
          </a:bodyPr>
          <a:lstStyle/>
          <a:p>
            <a:r>
              <a:rPr lang="en-US" sz="1200" b="1" dirty="0"/>
              <a:t>SECTION 5</a:t>
            </a:r>
          </a:p>
        </p:txBody>
      </p:sp>
      <p:sp>
        <p:nvSpPr>
          <p:cNvPr id="14" name="Rectangular Callout 13"/>
          <p:cNvSpPr/>
          <p:nvPr/>
        </p:nvSpPr>
        <p:spPr>
          <a:xfrm>
            <a:off x="838201" y="2142309"/>
            <a:ext cx="3887662" cy="2946423"/>
          </a:xfrm>
          <a:prstGeom prst="wedgeRectCallout">
            <a:avLst>
              <a:gd name="adj1" fmla="val 91483"/>
              <a:gd name="adj2" fmla="val -48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https://farm4.staticflickr.com/3933/32495612893_da7a3368bb_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854" y="2185137"/>
            <a:ext cx="3814355" cy="286076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9638925" y="2708255"/>
            <a:ext cx="2412275" cy="1200329"/>
          </a:xfrm>
          <a:prstGeom prst="rect">
            <a:avLst/>
          </a:prstGeom>
          <a:noFill/>
        </p:spPr>
        <p:txBody>
          <a:bodyPr wrap="square" rtlCol="0">
            <a:spAutoFit/>
          </a:bodyPr>
          <a:lstStyle/>
          <a:p>
            <a:r>
              <a:rPr lang="en-US" dirty="0"/>
              <a:t>Inspected 5 different regions of PCB to gather statistics for the </a:t>
            </a:r>
            <a:r>
              <a:rPr lang="en-US" dirty="0" smtClean="0"/>
              <a:t>fabricated ZZ </a:t>
            </a:r>
            <a:r>
              <a:rPr lang="en-US" dirty="0"/>
              <a:t>pattern</a:t>
            </a:r>
          </a:p>
        </p:txBody>
      </p:sp>
      <p:sp>
        <p:nvSpPr>
          <p:cNvPr id="2" name="Slide Number Placeholder 1"/>
          <p:cNvSpPr>
            <a:spLocks noGrp="1"/>
          </p:cNvSpPr>
          <p:nvPr>
            <p:ph type="sldNum" sz="quarter" idx="12"/>
          </p:nvPr>
        </p:nvSpPr>
        <p:spPr/>
        <p:txBody>
          <a:bodyPr/>
          <a:lstStyle/>
          <a:p>
            <a:fld id="{4934FE0E-343A-4297-9067-A5F392E9EAC6}" type="slidenum">
              <a:rPr lang="en-US" smtClean="0"/>
              <a:t>2</a:t>
            </a:fld>
            <a:endParaRPr lang="en-US"/>
          </a:p>
        </p:txBody>
      </p:sp>
    </p:spTree>
    <p:extLst>
      <p:ext uri="{BB962C8B-B14F-4D97-AF65-F5344CB8AC3E}">
        <p14:creationId xmlns:p14="http://schemas.microsoft.com/office/powerpoint/2010/main" val="4243920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87"/>
            <a:ext cx="10515600" cy="741275"/>
          </a:xfrm>
        </p:spPr>
        <p:txBody>
          <a:bodyPr/>
          <a:lstStyle/>
          <a:p>
            <a:r>
              <a:rPr lang="en-US" dirty="0"/>
              <a:t>Method</a:t>
            </a:r>
          </a:p>
        </p:txBody>
      </p:sp>
      <p:pic>
        <p:nvPicPr>
          <p:cNvPr id="3" name="Picture 2"/>
          <p:cNvPicPr>
            <a:picLocks noChangeAspect="1"/>
          </p:cNvPicPr>
          <p:nvPr/>
        </p:nvPicPr>
        <p:blipFill>
          <a:blip r:embed="rId2"/>
          <a:stretch>
            <a:fillRect/>
          </a:stretch>
        </p:blipFill>
        <p:spPr>
          <a:xfrm>
            <a:off x="1269067" y="4206875"/>
            <a:ext cx="3352801" cy="2514600"/>
          </a:xfrm>
          <a:prstGeom prst="rect">
            <a:avLst/>
          </a:prstGeom>
        </p:spPr>
      </p:pic>
      <p:pic>
        <p:nvPicPr>
          <p:cNvPr id="4" name="Picture 3"/>
          <p:cNvPicPr>
            <a:picLocks noChangeAspect="1"/>
          </p:cNvPicPr>
          <p:nvPr/>
        </p:nvPicPr>
        <p:blipFill>
          <a:blip r:embed="rId3"/>
          <a:stretch>
            <a:fillRect/>
          </a:stretch>
        </p:blipFill>
        <p:spPr>
          <a:xfrm>
            <a:off x="576348" y="1191721"/>
            <a:ext cx="3657600" cy="2743200"/>
          </a:xfrm>
          <a:prstGeom prst="rect">
            <a:avLst/>
          </a:prstGeom>
        </p:spPr>
      </p:pic>
      <p:pic>
        <p:nvPicPr>
          <p:cNvPr id="5" name="Picture 2" descr="https://farm4.staticflickr.com/3786/33310013195_36e3783a01_b.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1667" y="1191721"/>
            <a:ext cx="36576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stretch>
            <a:fillRect/>
          </a:stretch>
        </p:blipFill>
        <p:spPr>
          <a:xfrm>
            <a:off x="4839272" y="4206875"/>
            <a:ext cx="3352800" cy="2514600"/>
          </a:xfrm>
          <a:prstGeom prst="rect">
            <a:avLst/>
          </a:prstGeom>
        </p:spPr>
      </p:pic>
      <p:pic>
        <p:nvPicPr>
          <p:cNvPr id="7" name="Picture 6"/>
          <p:cNvPicPr>
            <a:picLocks noChangeAspect="1"/>
          </p:cNvPicPr>
          <p:nvPr/>
        </p:nvPicPr>
        <p:blipFill>
          <a:blip r:embed="rId6"/>
          <a:stretch>
            <a:fillRect/>
          </a:stretch>
        </p:blipFill>
        <p:spPr>
          <a:xfrm>
            <a:off x="8409476" y="4206875"/>
            <a:ext cx="3352801" cy="2514600"/>
          </a:xfrm>
          <a:prstGeom prst="rect">
            <a:avLst/>
          </a:prstGeom>
        </p:spPr>
      </p:pic>
      <p:sp>
        <p:nvSpPr>
          <p:cNvPr id="8" name="TextBox 7"/>
          <p:cNvSpPr txBox="1"/>
          <p:nvPr/>
        </p:nvSpPr>
        <p:spPr>
          <a:xfrm>
            <a:off x="3213468" y="219822"/>
            <a:ext cx="3945045" cy="646331"/>
          </a:xfrm>
          <a:prstGeom prst="rect">
            <a:avLst/>
          </a:prstGeom>
          <a:noFill/>
        </p:spPr>
        <p:txBody>
          <a:bodyPr wrap="square" rtlCol="0">
            <a:spAutoFit/>
          </a:bodyPr>
          <a:lstStyle/>
          <a:p>
            <a:r>
              <a:rPr lang="en-US" dirty="0"/>
              <a:t>Length calibration of microscope traced to certified standard</a:t>
            </a:r>
          </a:p>
        </p:txBody>
      </p:sp>
      <p:cxnSp>
        <p:nvCxnSpPr>
          <p:cNvPr id="11" name="Straight Arrow Connector 10"/>
          <p:cNvCxnSpPr/>
          <p:nvPr/>
        </p:nvCxnSpPr>
        <p:spPr>
          <a:xfrm>
            <a:off x="5438505" y="635089"/>
            <a:ext cx="619395" cy="646794"/>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2343694" y="581191"/>
            <a:ext cx="869774" cy="84987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759197" y="2140810"/>
            <a:ext cx="3072153" cy="523220"/>
          </a:xfrm>
          <a:prstGeom prst="rect">
            <a:avLst/>
          </a:prstGeom>
          <a:noFill/>
        </p:spPr>
        <p:txBody>
          <a:bodyPr wrap="square" rtlCol="0">
            <a:spAutoFit/>
          </a:bodyPr>
          <a:lstStyle/>
          <a:p>
            <a:r>
              <a:rPr lang="en-US" sz="1400" b="1" dirty="0">
                <a:solidFill>
                  <a:srgbClr val="00B050"/>
                </a:solidFill>
                <a:highlight>
                  <a:srgbClr val="FFFF00"/>
                </a:highlight>
              </a:rPr>
              <a:t>Measured pad pitch=2.001mm</a:t>
            </a:r>
          </a:p>
          <a:p>
            <a:r>
              <a:rPr lang="en-US" sz="1400" b="1" dirty="0">
                <a:solidFill>
                  <a:srgbClr val="00B050"/>
                </a:solidFill>
                <a:highlight>
                  <a:srgbClr val="FFFF00"/>
                </a:highlight>
              </a:rPr>
              <a:t>Design=2.000mm</a:t>
            </a:r>
          </a:p>
        </p:txBody>
      </p:sp>
      <p:sp>
        <p:nvSpPr>
          <p:cNvPr id="16" name="TextBox 15"/>
          <p:cNvSpPr txBox="1"/>
          <p:nvPr/>
        </p:nvSpPr>
        <p:spPr>
          <a:xfrm>
            <a:off x="4839272" y="1744117"/>
            <a:ext cx="2594373" cy="523220"/>
          </a:xfrm>
          <a:prstGeom prst="rect">
            <a:avLst/>
          </a:prstGeom>
          <a:noFill/>
        </p:spPr>
        <p:txBody>
          <a:bodyPr wrap="square" rtlCol="0">
            <a:spAutoFit/>
          </a:bodyPr>
          <a:lstStyle/>
          <a:p>
            <a:r>
              <a:rPr lang="en-US" sz="1400" b="1" dirty="0">
                <a:solidFill>
                  <a:srgbClr val="00B050"/>
                </a:solidFill>
                <a:highlight>
                  <a:srgbClr val="FFFF00"/>
                </a:highlight>
              </a:rPr>
              <a:t>Measured zigzag period =586um</a:t>
            </a:r>
          </a:p>
          <a:p>
            <a:r>
              <a:rPr lang="en-US" sz="1400" b="1" dirty="0">
                <a:solidFill>
                  <a:srgbClr val="00B050"/>
                </a:solidFill>
                <a:highlight>
                  <a:srgbClr val="FFFF00"/>
                </a:highlight>
              </a:rPr>
              <a:t>Design=587um</a:t>
            </a:r>
          </a:p>
        </p:txBody>
      </p:sp>
      <p:sp>
        <p:nvSpPr>
          <p:cNvPr id="17" name="TextBox 16"/>
          <p:cNvSpPr txBox="1"/>
          <p:nvPr/>
        </p:nvSpPr>
        <p:spPr>
          <a:xfrm>
            <a:off x="8499955" y="1191721"/>
            <a:ext cx="3762104" cy="1477328"/>
          </a:xfrm>
          <a:prstGeom prst="rect">
            <a:avLst/>
          </a:prstGeom>
          <a:noFill/>
        </p:spPr>
        <p:txBody>
          <a:bodyPr wrap="square" rtlCol="0">
            <a:spAutoFit/>
          </a:bodyPr>
          <a:lstStyle/>
          <a:p>
            <a:r>
              <a:rPr lang="en-US" dirty="0">
                <a:solidFill>
                  <a:srgbClr val="FF0000"/>
                </a:solidFill>
              </a:rPr>
              <a:t>Since pad pitch and ZZ period are reproduced very accurately, these may be used as a reference for the measurement of </a:t>
            </a:r>
            <a:r>
              <a:rPr lang="en-US" dirty="0" smtClean="0">
                <a:solidFill>
                  <a:srgbClr val="FF0000"/>
                </a:solidFill>
              </a:rPr>
              <a:t>other, smaller scale features</a:t>
            </a:r>
            <a:endParaRPr lang="en-US" dirty="0">
              <a:solidFill>
                <a:srgbClr val="FF0000"/>
              </a:solidFill>
            </a:endParaRPr>
          </a:p>
        </p:txBody>
      </p:sp>
      <p:sp>
        <p:nvSpPr>
          <p:cNvPr id="18" name="TextBox 17"/>
          <p:cNvSpPr txBox="1"/>
          <p:nvPr/>
        </p:nvSpPr>
        <p:spPr>
          <a:xfrm>
            <a:off x="8499955" y="2849984"/>
            <a:ext cx="3501545" cy="1200329"/>
          </a:xfrm>
          <a:prstGeom prst="rect">
            <a:avLst/>
          </a:prstGeom>
          <a:noFill/>
        </p:spPr>
        <p:txBody>
          <a:bodyPr wrap="square" rtlCol="0">
            <a:spAutoFit/>
          </a:bodyPr>
          <a:lstStyle/>
          <a:p>
            <a:r>
              <a:rPr lang="en-US" dirty="0"/>
              <a:t>PCB ZZ period used here as length reference scale for high precision length measurement at the 100 micron level</a:t>
            </a:r>
          </a:p>
        </p:txBody>
      </p:sp>
      <p:cxnSp>
        <p:nvCxnSpPr>
          <p:cNvPr id="20" name="Straight Arrow Connector 19"/>
          <p:cNvCxnSpPr/>
          <p:nvPr/>
        </p:nvCxnSpPr>
        <p:spPr>
          <a:xfrm flipH="1">
            <a:off x="9515475" y="4015066"/>
            <a:ext cx="165879" cy="101413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12"/>
          </p:nvPr>
        </p:nvSpPr>
        <p:spPr/>
        <p:txBody>
          <a:bodyPr/>
          <a:lstStyle/>
          <a:p>
            <a:fld id="{4934FE0E-343A-4297-9067-A5F392E9EAC6}" type="slidenum">
              <a:rPr lang="en-US" smtClean="0"/>
              <a:t>3</a:t>
            </a:fld>
            <a:endParaRPr lang="en-US"/>
          </a:p>
        </p:txBody>
      </p:sp>
      <p:pic>
        <p:nvPicPr>
          <p:cNvPr id="10" name="Picture 9"/>
          <p:cNvPicPr>
            <a:picLocks noChangeAspect="1"/>
          </p:cNvPicPr>
          <p:nvPr/>
        </p:nvPicPr>
        <p:blipFill>
          <a:blip r:embed="rId7"/>
          <a:stretch>
            <a:fillRect/>
          </a:stretch>
        </p:blipFill>
        <p:spPr>
          <a:xfrm>
            <a:off x="3507331" y="2174263"/>
            <a:ext cx="424363" cy="424363"/>
          </a:xfrm>
          <a:prstGeom prst="rect">
            <a:avLst/>
          </a:prstGeom>
        </p:spPr>
      </p:pic>
      <p:sp>
        <p:nvSpPr>
          <p:cNvPr id="22" name="TextBox 21"/>
          <p:cNvSpPr txBox="1"/>
          <p:nvPr/>
        </p:nvSpPr>
        <p:spPr>
          <a:xfrm>
            <a:off x="1421467" y="5610225"/>
            <a:ext cx="1273297" cy="369332"/>
          </a:xfrm>
          <a:prstGeom prst="rect">
            <a:avLst/>
          </a:prstGeom>
          <a:noFill/>
        </p:spPr>
        <p:txBody>
          <a:bodyPr wrap="none" rtlCol="0">
            <a:spAutoFit/>
          </a:bodyPr>
          <a:lstStyle/>
          <a:p>
            <a:r>
              <a:rPr lang="en-US" dirty="0"/>
              <a:t>Trace width</a:t>
            </a:r>
          </a:p>
        </p:txBody>
      </p:sp>
      <p:sp>
        <p:nvSpPr>
          <p:cNvPr id="23" name="TextBox 22"/>
          <p:cNvSpPr txBox="1"/>
          <p:nvPr/>
        </p:nvSpPr>
        <p:spPr>
          <a:xfrm>
            <a:off x="6089330" y="4260489"/>
            <a:ext cx="1154483" cy="369332"/>
          </a:xfrm>
          <a:prstGeom prst="rect">
            <a:avLst/>
          </a:prstGeom>
          <a:noFill/>
        </p:spPr>
        <p:txBody>
          <a:bodyPr wrap="none" rtlCol="0">
            <a:spAutoFit/>
          </a:bodyPr>
          <a:lstStyle/>
          <a:p>
            <a:r>
              <a:rPr lang="en-US" dirty="0"/>
              <a:t>Gap width</a:t>
            </a:r>
          </a:p>
        </p:txBody>
      </p:sp>
      <p:sp>
        <p:nvSpPr>
          <p:cNvPr id="24" name="TextBox 23"/>
          <p:cNvSpPr txBox="1"/>
          <p:nvPr/>
        </p:nvSpPr>
        <p:spPr>
          <a:xfrm>
            <a:off x="9449227" y="5539859"/>
            <a:ext cx="1779654" cy="369332"/>
          </a:xfrm>
          <a:prstGeom prst="rect">
            <a:avLst/>
          </a:prstGeom>
          <a:noFill/>
        </p:spPr>
        <p:txBody>
          <a:bodyPr wrap="none" rtlCol="0">
            <a:spAutoFit/>
          </a:bodyPr>
          <a:lstStyle/>
          <a:p>
            <a:r>
              <a:rPr lang="en-US" dirty="0"/>
              <a:t>Gap width-prime</a:t>
            </a:r>
          </a:p>
        </p:txBody>
      </p:sp>
      <p:pic>
        <p:nvPicPr>
          <p:cNvPr id="25" name="Picture 24"/>
          <p:cNvPicPr>
            <a:picLocks noChangeAspect="1"/>
          </p:cNvPicPr>
          <p:nvPr/>
        </p:nvPicPr>
        <p:blipFill>
          <a:blip r:embed="rId7"/>
          <a:stretch>
            <a:fillRect/>
          </a:stretch>
        </p:blipFill>
        <p:spPr>
          <a:xfrm>
            <a:off x="7531978" y="1793545"/>
            <a:ext cx="424363" cy="424363"/>
          </a:xfrm>
          <a:prstGeom prst="rect">
            <a:avLst/>
          </a:prstGeom>
        </p:spPr>
      </p:pic>
      <p:sp>
        <p:nvSpPr>
          <p:cNvPr id="26" name="TextBox 25"/>
          <p:cNvSpPr txBox="1"/>
          <p:nvPr/>
        </p:nvSpPr>
        <p:spPr>
          <a:xfrm>
            <a:off x="1553032" y="4604677"/>
            <a:ext cx="1010166" cy="369332"/>
          </a:xfrm>
          <a:prstGeom prst="rect">
            <a:avLst/>
          </a:prstGeom>
          <a:solidFill>
            <a:schemeClr val="accent6">
              <a:lumMod val="50000"/>
              <a:alpha val="45000"/>
            </a:schemeClr>
          </a:solidFill>
        </p:spPr>
        <p:txBody>
          <a:bodyPr wrap="square" rtlCol="0">
            <a:spAutoFit/>
          </a:bodyPr>
          <a:lstStyle/>
          <a:p>
            <a:r>
              <a:rPr lang="en-US" dirty="0">
                <a:solidFill>
                  <a:srgbClr val="00D05E"/>
                </a:solidFill>
              </a:rPr>
              <a:t>   SCALE</a:t>
            </a:r>
          </a:p>
        </p:txBody>
      </p:sp>
      <p:sp>
        <p:nvSpPr>
          <p:cNvPr id="27" name="TextBox 26"/>
          <p:cNvSpPr txBox="1"/>
          <p:nvPr/>
        </p:nvSpPr>
        <p:spPr>
          <a:xfrm>
            <a:off x="2587946" y="5390890"/>
            <a:ext cx="1545904" cy="369332"/>
          </a:xfrm>
          <a:prstGeom prst="rect">
            <a:avLst/>
          </a:prstGeom>
          <a:noFill/>
        </p:spPr>
        <p:txBody>
          <a:bodyPr wrap="square" rtlCol="0">
            <a:spAutoFit/>
          </a:bodyPr>
          <a:lstStyle/>
          <a:p>
            <a:r>
              <a:rPr lang="en-US" dirty="0">
                <a:solidFill>
                  <a:schemeClr val="bg1"/>
                </a:solidFill>
                <a:highlight>
                  <a:srgbClr val="FF0000"/>
                </a:highlight>
              </a:rPr>
              <a:t>Measurement</a:t>
            </a:r>
          </a:p>
        </p:txBody>
      </p:sp>
    </p:spTree>
    <p:extLst>
      <p:ext uri="{BB962C8B-B14F-4D97-AF65-F5344CB8AC3E}">
        <p14:creationId xmlns:p14="http://schemas.microsoft.com/office/powerpoint/2010/main" val="335969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800100"/>
          </a:xfrm>
        </p:spPr>
        <p:txBody>
          <a:bodyPr/>
          <a:lstStyle/>
          <a:p>
            <a:r>
              <a:rPr lang="en-US" dirty="0"/>
              <a:t>Statistics</a:t>
            </a:r>
          </a:p>
        </p:txBody>
      </p:sp>
      <p:graphicFrame>
        <p:nvGraphicFramePr>
          <p:cNvPr id="3" name="Table 2"/>
          <p:cNvGraphicFramePr>
            <a:graphicFrameLocks noGrp="1"/>
          </p:cNvGraphicFramePr>
          <p:nvPr>
            <p:extLst>
              <p:ext uri="{D42A27DB-BD31-4B8C-83A1-F6EECF244321}">
                <p14:modId xmlns:p14="http://schemas.microsoft.com/office/powerpoint/2010/main" val="796438724"/>
              </p:ext>
            </p:extLst>
          </p:nvPr>
        </p:nvGraphicFramePr>
        <p:xfrm>
          <a:off x="2490652" y="320947"/>
          <a:ext cx="9342116" cy="6245326"/>
        </p:xfrm>
        <a:graphic>
          <a:graphicData uri="http://schemas.openxmlformats.org/drawingml/2006/table">
            <a:tbl>
              <a:tblPr>
                <a:tableStyleId>{5C22544A-7EE6-4342-B048-85BDC9FD1C3A}</a:tableStyleId>
              </a:tblPr>
              <a:tblGrid>
                <a:gridCol w="2413783">
                  <a:extLst>
                    <a:ext uri="{9D8B030D-6E8A-4147-A177-3AD203B41FA5}">
                      <a16:colId xmlns:a16="http://schemas.microsoft.com/office/drawing/2014/main" xmlns="" val="20000"/>
                    </a:ext>
                  </a:extLst>
                </a:gridCol>
                <a:gridCol w="1135899">
                  <a:extLst>
                    <a:ext uri="{9D8B030D-6E8A-4147-A177-3AD203B41FA5}">
                      <a16:colId xmlns:a16="http://schemas.microsoft.com/office/drawing/2014/main" xmlns="" val="20001"/>
                    </a:ext>
                  </a:extLst>
                </a:gridCol>
                <a:gridCol w="958414">
                  <a:extLst>
                    <a:ext uri="{9D8B030D-6E8A-4147-A177-3AD203B41FA5}">
                      <a16:colId xmlns:a16="http://schemas.microsoft.com/office/drawing/2014/main" xmlns="" val="20002"/>
                    </a:ext>
                  </a:extLst>
                </a:gridCol>
                <a:gridCol w="1045542">
                  <a:extLst>
                    <a:ext uri="{9D8B030D-6E8A-4147-A177-3AD203B41FA5}">
                      <a16:colId xmlns:a16="http://schemas.microsoft.com/office/drawing/2014/main" xmlns="" val="20003"/>
                    </a:ext>
                  </a:extLst>
                </a:gridCol>
                <a:gridCol w="877739">
                  <a:extLst>
                    <a:ext uri="{9D8B030D-6E8A-4147-A177-3AD203B41FA5}">
                      <a16:colId xmlns:a16="http://schemas.microsoft.com/office/drawing/2014/main" xmlns="" val="20004"/>
                    </a:ext>
                  </a:extLst>
                </a:gridCol>
                <a:gridCol w="1074586">
                  <a:extLst>
                    <a:ext uri="{9D8B030D-6E8A-4147-A177-3AD203B41FA5}">
                      <a16:colId xmlns:a16="http://schemas.microsoft.com/office/drawing/2014/main" xmlns="" val="20005"/>
                    </a:ext>
                  </a:extLst>
                </a:gridCol>
                <a:gridCol w="877739">
                  <a:extLst>
                    <a:ext uri="{9D8B030D-6E8A-4147-A177-3AD203B41FA5}">
                      <a16:colId xmlns:a16="http://schemas.microsoft.com/office/drawing/2014/main" xmlns="" val="20006"/>
                    </a:ext>
                  </a:extLst>
                </a:gridCol>
                <a:gridCol w="958414">
                  <a:extLst>
                    <a:ext uri="{9D8B030D-6E8A-4147-A177-3AD203B41FA5}">
                      <a16:colId xmlns:a16="http://schemas.microsoft.com/office/drawing/2014/main" xmlns="" val="20007"/>
                    </a:ext>
                  </a:extLst>
                </a:gridCol>
              </a:tblGrid>
              <a:tr h="543163">
                <a:tc>
                  <a:txBody>
                    <a:bodyPr/>
                    <a:lstStyle/>
                    <a:p>
                      <a:pPr algn="r" fontAlgn="b"/>
                      <a:r>
                        <a:rPr lang="en-US" sz="1050" u="none" strike="noStrike" dirty="0">
                          <a:effectLst/>
                        </a:rPr>
                        <a:t>(um)</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Trace width</a:t>
                      </a:r>
                      <a:endParaRPr lang="en-US" sz="1050" b="0" i="0" u="none" strike="noStrike" dirty="0">
                        <a:solidFill>
                          <a:srgbClr val="000000"/>
                        </a:solidFill>
                        <a:effectLst/>
                        <a:latin typeface="Calibri" panose="020F0502020204030204" pitchFamily="34" charset="0"/>
                      </a:endParaRPr>
                    </a:p>
                  </a:txBody>
                  <a:tcPr marL="6399" marR="6399" marT="6399" marB="0" anchor="b">
                    <a:solidFill>
                      <a:schemeClr val="accent1">
                        <a:lumMod val="40000"/>
                        <a:lumOff val="60000"/>
                      </a:schemeClr>
                    </a:solidFill>
                  </a:tcPr>
                </a:tc>
                <a:tc>
                  <a:txBody>
                    <a:bodyPr/>
                    <a:lstStyle/>
                    <a:p>
                      <a:pPr algn="l" fontAlgn="b"/>
                      <a:r>
                        <a:rPr lang="en-US" sz="1050" u="none" strike="noStrike" dirty="0">
                          <a:effectLst/>
                        </a:rPr>
                        <a:t>Trace width</a:t>
                      </a:r>
                      <a:br>
                        <a:rPr lang="en-US" sz="1050" u="none" strike="noStrike" dirty="0">
                          <a:effectLst/>
                        </a:rPr>
                      </a:br>
                      <a:r>
                        <a:rPr lang="en-US" sz="1050" u="none" strike="noStrike" dirty="0">
                          <a:effectLst/>
                        </a:rPr>
                        <a:t> near Trough</a:t>
                      </a:r>
                      <a:endParaRPr lang="en-US" sz="1050" b="0" i="0" u="none" strike="noStrike" dirty="0">
                        <a:solidFill>
                          <a:srgbClr val="000000"/>
                        </a:solidFill>
                        <a:effectLst/>
                        <a:latin typeface="Calibri" panose="020F0502020204030204" pitchFamily="34" charset="0"/>
                      </a:endParaRPr>
                    </a:p>
                  </a:txBody>
                  <a:tcPr marL="6399" marR="6399" marT="6399" marB="0" anchor="b">
                    <a:solidFill>
                      <a:schemeClr val="accent1">
                        <a:lumMod val="40000"/>
                        <a:lumOff val="60000"/>
                      </a:schemeClr>
                    </a:solidFill>
                  </a:tcPr>
                </a:tc>
                <a:tc>
                  <a:txBody>
                    <a:bodyPr/>
                    <a:lstStyle/>
                    <a:p>
                      <a:pPr algn="l" fontAlgn="b"/>
                      <a:r>
                        <a:rPr lang="en-US" sz="1050" u="none" strike="noStrike" dirty="0">
                          <a:effectLst/>
                        </a:rPr>
                        <a:t>Gap width</a:t>
                      </a:r>
                      <a:endParaRPr lang="en-US" sz="1050" b="0" i="0" u="none" strike="noStrike" dirty="0">
                        <a:solidFill>
                          <a:srgbClr val="000000"/>
                        </a:solidFill>
                        <a:effectLst/>
                        <a:latin typeface="Calibri" panose="020F0502020204030204" pitchFamily="34" charset="0"/>
                      </a:endParaRPr>
                    </a:p>
                  </a:txBody>
                  <a:tcPr marL="6399" marR="6399" marT="6399" marB="0" anchor="b">
                    <a:solidFill>
                      <a:schemeClr val="accent1">
                        <a:lumMod val="40000"/>
                        <a:lumOff val="60000"/>
                      </a:schemeClr>
                    </a:solidFill>
                  </a:tcPr>
                </a:tc>
                <a:tc>
                  <a:txBody>
                    <a:bodyPr/>
                    <a:lstStyle/>
                    <a:p>
                      <a:pPr algn="l" fontAlgn="b"/>
                      <a:r>
                        <a:rPr lang="en-US" sz="1050" u="none" strike="noStrike" dirty="0">
                          <a:effectLst/>
                        </a:rPr>
                        <a:t>Gap width</a:t>
                      </a:r>
                      <a:br>
                        <a:rPr lang="en-US" sz="1050" u="none" strike="noStrike" dirty="0">
                          <a:effectLst/>
                        </a:rPr>
                      </a:br>
                      <a:r>
                        <a:rPr lang="en-US" sz="1050" u="none" strike="noStrike" dirty="0">
                          <a:effectLst/>
                        </a:rPr>
                        <a:t>near Tip</a:t>
                      </a:r>
                      <a:endParaRPr lang="en-US" sz="1050" b="0" i="0" u="none" strike="noStrike" dirty="0">
                        <a:solidFill>
                          <a:srgbClr val="000000"/>
                        </a:solidFill>
                        <a:effectLst/>
                        <a:latin typeface="Calibri" panose="020F0502020204030204" pitchFamily="34" charset="0"/>
                      </a:endParaRPr>
                    </a:p>
                  </a:txBody>
                  <a:tcPr marL="6399" marR="6399" marT="6399" marB="0" anchor="b">
                    <a:solidFill>
                      <a:schemeClr val="accent1">
                        <a:lumMod val="40000"/>
                        <a:lumOff val="60000"/>
                      </a:schemeClr>
                    </a:solidFill>
                  </a:tcPr>
                </a:tc>
                <a:tc>
                  <a:txBody>
                    <a:bodyPr/>
                    <a:lstStyle/>
                    <a:p>
                      <a:pPr algn="l" fontAlgn="b"/>
                      <a:r>
                        <a:rPr lang="en-US" sz="1050" u="none" strike="noStrike" dirty="0">
                          <a:effectLst/>
                        </a:rPr>
                        <a:t>Gap width prime</a:t>
                      </a:r>
                      <a:endParaRPr lang="en-US" sz="1050" b="0" i="0" u="none" strike="noStrike" dirty="0">
                        <a:solidFill>
                          <a:srgbClr val="000000"/>
                        </a:solidFill>
                        <a:effectLst/>
                        <a:latin typeface="Calibri" panose="020F0502020204030204" pitchFamily="34" charset="0"/>
                      </a:endParaRPr>
                    </a:p>
                  </a:txBody>
                  <a:tcPr marL="6399" marR="6399" marT="6399" marB="0" anchor="b">
                    <a:solidFill>
                      <a:schemeClr val="accent1">
                        <a:lumMod val="40000"/>
                        <a:lumOff val="60000"/>
                      </a:schemeClr>
                    </a:solidFill>
                  </a:tcPr>
                </a:tc>
                <a:tc>
                  <a:txBody>
                    <a:bodyPr/>
                    <a:lstStyle/>
                    <a:p>
                      <a:pPr algn="l" fontAlgn="b"/>
                      <a:r>
                        <a:rPr lang="en-US" sz="1050" u="none" strike="noStrike" dirty="0">
                          <a:effectLst/>
                        </a:rPr>
                        <a:t>tip to tip dist.</a:t>
                      </a:r>
                      <a:endParaRPr lang="en-US" sz="1050" b="0" i="0" u="none" strike="noStrike" dirty="0">
                        <a:solidFill>
                          <a:srgbClr val="000000"/>
                        </a:solidFill>
                        <a:effectLst/>
                        <a:latin typeface="Calibri" panose="020F0502020204030204" pitchFamily="34" charset="0"/>
                      </a:endParaRPr>
                    </a:p>
                  </a:txBody>
                  <a:tcPr marL="6399" marR="6399" marT="6399" marB="0" anchor="b">
                    <a:solidFill>
                      <a:schemeClr val="accent1">
                        <a:lumMod val="40000"/>
                        <a:lumOff val="60000"/>
                      </a:schemeClr>
                    </a:solidFill>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00"/>
                  </a:ext>
                </a:extLst>
              </a:tr>
              <a:tr h="185818">
                <a:tc>
                  <a:txBody>
                    <a:bodyPr/>
                    <a:lstStyle/>
                    <a:p>
                      <a:pPr algn="l" fontAlgn="b"/>
                      <a:r>
                        <a:rPr lang="en-US" sz="1050" u="none" strike="noStrike" dirty="0">
                          <a:effectLst/>
                        </a:rPr>
                        <a:t>Section1</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158.4</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84.5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87.4</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557.7</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350.9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01"/>
                  </a:ext>
                </a:extLst>
              </a:tr>
              <a:tr h="185818">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139.3</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154.1</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81.8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88.8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569.3</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349.5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02"/>
                  </a:ext>
                </a:extLst>
              </a:tr>
              <a:tr h="185818">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84.7</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87.5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03"/>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84.9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84.9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04"/>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84</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05"/>
                  </a:ext>
                </a:extLst>
              </a:tr>
              <a:tr h="185818">
                <a:tc>
                  <a:txBody>
                    <a:bodyPr/>
                    <a:lstStyle/>
                    <a:p>
                      <a:pPr algn="r" fontAlgn="b"/>
                      <a:r>
                        <a:rPr lang="en-US" sz="1050" u="none" strike="noStrike" dirty="0">
                          <a:effectLst/>
                        </a:rPr>
                        <a:t>1</a:t>
                      </a:r>
                      <a:endParaRPr lang="en-US" sz="1050" b="0" i="0" u="none" strike="noStrike" dirty="0">
                        <a:solidFill>
                          <a:srgbClr val="00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143.7</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156.3</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84.0</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87.2</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563.5</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350.2</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Section Avg.</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extLst>
                  <a:ext uri="{0D108BD9-81ED-4DB2-BD59-A6C34878D82A}">
                    <a16:rowId xmlns:a16="http://schemas.microsoft.com/office/drawing/2014/main" xmlns="" val="10006"/>
                  </a:ext>
                </a:extLst>
              </a:tr>
              <a:tr h="185818">
                <a:tc>
                  <a:txBody>
                    <a:bodyPr/>
                    <a:lstStyle/>
                    <a:p>
                      <a:pPr algn="l" fontAlgn="b"/>
                      <a:r>
                        <a:rPr lang="en-US" sz="1050" u="none" strike="noStrike">
                          <a:effectLst/>
                        </a:rPr>
                        <a:t>Section2</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141.8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146.5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dirty="0">
                          <a:effectLst/>
                        </a:rPr>
                        <a:t>85.1</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85.1</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567.9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355.3</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07"/>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142.1</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154.4</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dirty="0">
                          <a:effectLst/>
                        </a:rPr>
                        <a:t>82.2</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85.1</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576.6</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362.6</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08"/>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140.7</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86.1</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dirty="0">
                          <a:effectLst/>
                        </a:rPr>
                        <a:t>89.4</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09"/>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141.8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83.6</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10"/>
                  </a:ext>
                </a:extLst>
              </a:tr>
              <a:tr h="185818">
                <a:tc>
                  <a:txBody>
                    <a:bodyPr/>
                    <a:lstStyle/>
                    <a:p>
                      <a:pPr algn="r" fontAlgn="b"/>
                      <a:r>
                        <a:rPr lang="en-US" sz="1050" u="none" strike="noStrike" dirty="0">
                          <a:effectLst/>
                        </a:rPr>
                        <a:t>2</a:t>
                      </a:r>
                      <a:endParaRPr lang="en-US" sz="1050" b="0" i="0" u="none" strike="noStrike" dirty="0">
                        <a:solidFill>
                          <a:srgbClr val="00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141.6</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150.5</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84.3</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86.5</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572.3</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359.0</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Section Avg.</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extLst>
                  <a:ext uri="{0D108BD9-81ED-4DB2-BD59-A6C34878D82A}">
                    <a16:rowId xmlns:a16="http://schemas.microsoft.com/office/drawing/2014/main" xmlns="" val="10011"/>
                  </a:ext>
                </a:extLst>
              </a:tr>
              <a:tr h="185818">
                <a:tc>
                  <a:txBody>
                    <a:bodyPr/>
                    <a:lstStyle/>
                    <a:p>
                      <a:pPr algn="l" fontAlgn="b"/>
                      <a:r>
                        <a:rPr lang="en-US" sz="1050" u="none" strike="noStrike">
                          <a:effectLst/>
                        </a:rPr>
                        <a:t>Section3</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142.2</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150.7</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86.5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79.3</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549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335.5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12"/>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138.5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153.8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80.7</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83.8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553.4</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331.1</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13"/>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141.8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148.3</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77.8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89.4</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14"/>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83.8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15"/>
                  </a:ext>
                </a:extLst>
              </a:tr>
              <a:tr h="185818">
                <a:tc>
                  <a:txBody>
                    <a:bodyPr/>
                    <a:lstStyle/>
                    <a:p>
                      <a:pPr algn="r" fontAlgn="b"/>
                      <a:r>
                        <a:rPr lang="en-US" sz="1050" u="none" strike="noStrike" dirty="0">
                          <a:effectLst/>
                        </a:rPr>
                        <a:t>3</a:t>
                      </a:r>
                      <a:endParaRPr lang="en-US" sz="1050" b="0" i="0" u="none" strike="noStrike" dirty="0">
                        <a:solidFill>
                          <a:srgbClr val="00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140.8</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150.9</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82.2</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84.2</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551.2</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333.3</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Section Avg.</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extLst>
                  <a:ext uri="{0D108BD9-81ED-4DB2-BD59-A6C34878D82A}">
                    <a16:rowId xmlns:a16="http://schemas.microsoft.com/office/drawing/2014/main" xmlns="" val="10016"/>
                  </a:ext>
                </a:extLst>
              </a:tr>
              <a:tr h="185818">
                <a:tc>
                  <a:txBody>
                    <a:bodyPr/>
                    <a:lstStyle/>
                    <a:p>
                      <a:pPr algn="l" fontAlgn="b"/>
                      <a:r>
                        <a:rPr lang="en-US" sz="1050" u="none" strike="noStrike" dirty="0">
                          <a:effectLst/>
                        </a:rPr>
                        <a:t>Section4</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dirty="0">
                          <a:effectLst/>
                        </a:rPr>
                        <a:t>139.3</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dirty="0">
                          <a:effectLst/>
                        </a:rPr>
                        <a:t>160.6</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dirty="0">
                          <a:effectLst/>
                        </a:rPr>
                        <a:t>80.5</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84.8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559.2</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dirty="0">
                          <a:effectLst/>
                        </a:rPr>
                        <a:t>344.2</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17"/>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141.3</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156.6</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79.3</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81.8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557.8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dirty="0">
                          <a:effectLst/>
                        </a:rPr>
                        <a:t>344.2</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18"/>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141.8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83.1</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19"/>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142.9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79.1</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dirty="0">
                          <a:effectLst/>
                        </a:rPr>
                        <a:t> </a:t>
                      </a:r>
                      <a:endParaRPr lang="en-US" sz="1050" b="0" i="0" u="none" strike="noStrike" dirty="0">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20"/>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80.5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dirty="0">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21"/>
                  </a:ext>
                </a:extLst>
              </a:tr>
              <a:tr h="185818">
                <a:tc>
                  <a:txBody>
                    <a:bodyPr/>
                    <a:lstStyle/>
                    <a:p>
                      <a:pPr algn="r" fontAlgn="b"/>
                      <a:r>
                        <a:rPr lang="en-US" sz="1050" u="none" strike="noStrike" dirty="0">
                          <a:effectLst/>
                        </a:rPr>
                        <a:t>4</a:t>
                      </a:r>
                      <a:endParaRPr lang="en-US" sz="1050" b="0" i="0" u="none" strike="noStrike" dirty="0">
                        <a:solidFill>
                          <a:srgbClr val="00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141.3</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158.6</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80.5</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83.3</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558.5</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344.2</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Section Avg.</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extLst>
                  <a:ext uri="{0D108BD9-81ED-4DB2-BD59-A6C34878D82A}">
                    <a16:rowId xmlns:a16="http://schemas.microsoft.com/office/drawing/2014/main" xmlns="" val="10022"/>
                  </a:ext>
                </a:extLst>
              </a:tr>
              <a:tr h="185818">
                <a:tc>
                  <a:txBody>
                    <a:bodyPr/>
                    <a:lstStyle/>
                    <a:p>
                      <a:pPr algn="l" fontAlgn="b"/>
                      <a:r>
                        <a:rPr lang="en-US" sz="1050" u="none" strike="noStrike">
                          <a:effectLst/>
                        </a:rPr>
                        <a:t>Section5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137.2</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149.2</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83.8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89.8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567.9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364.6</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dirty="0">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23"/>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136.9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150</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89.6</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90.2</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570.8</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360.2</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dirty="0">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24"/>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136.4</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87.9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dirty="0">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25"/>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135.6</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87.5</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dirty="0">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26"/>
                  </a:ext>
                </a:extLst>
              </a:tr>
              <a:tr h="185818">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r>
                        <a:rPr lang="en-US" sz="1050" u="none" strike="noStrike">
                          <a:effectLst/>
                        </a:rPr>
                        <a:t>86.9</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r>
                        <a:rPr lang="en-US" sz="1050" u="none" strike="noStrike">
                          <a:effectLst/>
                        </a:rPr>
                        <a:t> </a:t>
                      </a:r>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r" fontAlgn="b"/>
                      <a:endParaRPr lang="en-US" sz="1050" b="1" i="0" u="none" strike="noStrike" dirty="0">
                        <a:solidFill>
                          <a:srgbClr val="FF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27"/>
                  </a:ext>
                </a:extLst>
              </a:tr>
              <a:tr h="185818">
                <a:tc>
                  <a:txBody>
                    <a:bodyPr/>
                    <a:lstStyle/>
                    <a:p>
                      <a:pPr algn="r" fontAlgn="b"/>
                      <a:r>
                        <a:rPr lang="en-US" sz="1050" u="none" strike="noStrike" dirty="0">
                          <a:effectLst/>
                        </a:rPr>
                        <a:t>5</a:t>
                      </a:r>
                      <a:endParaRPr lang="en-US" sz="1050" b="0" i="0" u="none" strike="noStrike" dirty="0">
                        <a:solidFill>
                          <a:srgbClr val="00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136.5</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149.6</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87.1</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90.0</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569.4</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362.4</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tc>
                  <a:txBody>
                    <a:bodyPr/>
                    <a:lstStyle/>
                    <a:p>
                      <a:pPr algn="r" fontAlgn="b"/>
                      <a:r>
                        <a:rPr lang="en-US" sz="1050" u="none" strike="noStrike" dirty="0">
                          <a:effectLst/>
                        </a:rPr>
                        <a:t>Section Avg.</a:t>
                      </a:r>
                      <a:endParaRPr lang="en-US" sz="1050" b="1" i="0" u="none" strike="noStrike" dirty="0">
                        <a:solidFill>
                          <a:srgbClr val="FF0000"/>
                        </a:solidFill>
                        <a:effectLst/>
                        <a:latin typeface="Calibri" panose="020F0502020204030204" pitchFamily="34" charset="0"/>
                      </a:endParaRPr>
                    </a:p>
                  </a:txBody>
                  <a:tcPr marL="6399" marR="6399" marT="6399" marB="0" anchor="b">
                    <a:solidFill>
                      <a:srgbClr val="FFFF00"/>
                    </a:solidFill>
                  </a:tcPr>
                </a:tc>
                <a:extLst>
                  <a:ext uri="{0D108BD9-81ED-4DB2-BD59-A6C34878D82A}">
                    <a16:rowId xmlns:a16="http://schemas.microsoft.com/office/drawing/2014/main" xmlns="" val="10028"/>
                  </a:ext>
                </a:extLst>
              </a:tr>
              <a:tr h="185818">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a:solidFill>
                          <a:srgbClr val="000000"/>
                        </a:solidFill>
                        <a:effectLst/>
                        <a:latin typeface="Calibri" panose="020F0502020204030204" pitchFamily="34" charset="0"/>
                      </a:endParaRPr>
                    </a:p>
                  </a:txBody>
                  <a:tcPr marL="6399" marR="6399" marT="6399" marB="0" anchor="b"/>
                </a:tc>
                <a:tc>
                  <a:txBody>
                    <a:bodyPr/>
                    <a:lstStyle/>
                    <a:p>
                      <a:pPr algn="l" fontAlgn="b"/>
                      <a:endParaRPr lang="en-US" sz="1050" b="0" i="0" u="none" strike="noStrike" dirty="0">
                        <a:solidFill>
                          <a:srgbClr val="000000"/>
                        </a:solidFill>
                        <a:effectLst/>
                        <a:latin typeface="Calibri" panose="020F0502020204030204" pitchFamily="34" charset="0"/>
                      </a:endParaRPr>
                    </a:p>
                  </a:txBody>
                  <a:tcPr marL="6399" marR="6399" marT="6399" marB="0" anchor="b"/>
                </a:tc>
                <a:extLst>
                  <a:ext uri="{0D108BD9-81ED-4DB2-BD59-A6C34878D82A}">
                    <a16:rowId xmlns:a16="http://schemas.microsoft.com/office/drawing/2014/main" xmlns="" val="10029"/>
                  </a:ext>
                </a:extLst>
              </a:tr>
              <a:tr h="313441">
                <a:tc>
                  <a:txBody>
                    <a:bodyPr/>
                    <a:lstStyle/>
                    <a:p>
                      <a:pPr algn="l" fontAlgn="b"/>
                      <a:r>
                        <a:rPr lang="en-US" sz="1800" u="none" strike="noStrike" dirty="0">
                          <a:effectLst/>
                        </a:rPr>
                        <a:t>Overall Avg.</a:t>
                      </a:r>
                      <a:endParaRPr lang="en-US" sz="1800" b="1" i="0" u="none" strike="noStrike" dirty="0">
                        <a:solidFill>
                          <a:srgbClr val="000000"/>
                        </a:solidFill>
                        <a:effectLst/>
                        <a:latin typeface="Calibri" panose="020F0502020204030204" pitchFamily="34" charset="0"/>
                      </a:endParaRPr>
                    </a:p>
                  </a:txBody>
                  <a:tcPr marL="6399" marR="6399" marT="6399" marB="0" anchor="b">
                    <a:solidFill>
                      <a:srgbClr val="FF0000"/>
                    </a:solidFill>
                  </a:tcPr>
                </a:tc>
                <a:tc>
                  <a:txBody>
                    <a:bodyPr/>
                    <a:lstStyle/>
                    <a:p>
                      <a:pPr algn="r" fontAlgn="b"/>
                      <a:r>
                        <a:rPr lang="en-US" sz="1200" u="none" strike="noStrike" dirty="0">
                          <a:effectLst/>
                        </a:rPr>
                        <a:t>140.8</a:t>
                      </a:r>
                      <a:endParaRPr lang="en-US" sz="1200" b="1" i="0" u="none" strike="noStrike" dirty="0">
                        <a:solidFill>
                          <a:srgbClr val="FF0000"/>
                        </a:solidFill>
                        <a:effectLst/>
                        <a:latin typeface="Calibri" panose="020F0502020204030204" pitchFamily="34" charset="0"/>
                      </a:endParaRPr>
                    </a:p>
                  </a:txBody>
                  <a:tcPr marL="6399" marR="6399" marT="6399" marB="0" anchor="b">
                    <a:solidFill>
                      <a:srgbClr val="FF0000"/>
                    </a:solidFill>
                  </a:tcPr>
                </a:tc>
                <a:tc>
                  <a:txBody>
                    <a:bodyPr/>
                    <a:lstStyle/>
                    <a:p>
                      <a:pPr algn="r" fontAlgn="b"/>
                      <a:r>
                        <a:rPr lang="en-US" sz="1200" u="none" strike="noStrike" dirty="0">
                          <a:effectLst/>
                        </a:rPr>
                        <a:t>153.2</a:t>
                      </a:r>
                      <a:endParaRPr lang="en-US" sz="1200" b="1" i="0" u="none" strike="noStrike" dirty="0">
                        <a:solidFill>
                          <a:srgbClr val="FF0000"/>
                        </a:solidFill>
                        <a:effectLst/>
                        <a:latin typeface="Calibri" panose="020F0502020204030204" pitchFamily="34" charset="0"/>
                      </a:endParaRPr>
                    </a:p>
                  </a:txBody>
                  <a:tcPr marL="6399" marR="6399" marT="6399" marB="0" anchor="b">
                    <a:solidFill>
                      <a:srgbClr val="FF0000"/>
                    </a:solidFill>
                  </a:tcPr>
                </a:tc>
                <a:tc>
                  <a:txBody>
                    <a:bodyPr/>
                    <a:lstStyle/>
                    <a:p>
                      <a:pPr algn="r" fontAlgn="b"/>
                      <a:r>
                        <a:rPr lang="en-US" sz="1200" u="none" strike="noStrike" dirty="0">
                          <a:effectLst/>
                        </a:rPr>
                        <a:t>83.6</a:t>
                      </a:r>
                      <a:endParaRPr lang="en-US" sz="1200" b="1" i="0" u="none" strike="noStrike" dirty="0">
                        <a:solidFill>
                          <a:srgbClr val="FF0000"/>
                        </a:solidFill>
                        <a:effectLst/>
                        <a:latin typeface="Calibri" panose="020F0502020204030204" pitchFamily="34" charset="0"/>
                      </a:endParaRPr>
                    </a:p>
                  </a:txBody>
                  <a:tcPr marL="6399" marR="6399" marT="6399" marB="0" anchor="b">
                    <a:solidFill>
                      <a:srgbClr val="FF0000"/>
                    </a:solidFill>
                  </a:tcPr>
                </a:tc>
                <a:tc>
                  <a:txBody>
                    <a:bodyPr/>
                    <a:lstStyle/>
                    <a:p>
                      <a:pPr algn="r" fontAlgn="b"/>
                      <a:r>
                        <a:rPr lang="en-US" sz="1200" u="none" strike="noStrike" dirty="0">
                          <a:effectLst/>
                        </a:rPr>
                        <a:t>86.2</a:t>
                      </a:r>
                      <a:endParaRPr lang="en-US" sz="1200" b="1" i="0" u="none" strike="noStrike" dirty="0">
                        <a:solidFill>
                          <a:srgbClr val="FF0000"/>
                        </a:solidFill>
                        <a:effectLst/>
                        <a:latin typeface="Calibri" panose="020F0502020204030204" pitchFamily="34" charset="0"/>
                      </a:endParaRPr>
                    </a:p>
                  </a:txBody>
                  <a:tcPr marL="6399" marR="6399" marT="6399" marB="0" anchor="b">
                    <a:solidFill>
                      <a:srgbClr val="FF0000"/>
                    </a:solidFill>
                  </a:tcPr>
                </a:tc>
                <a:tc>
                  <a:txBody>
                    <a:bodyPr/>
                    <a:lstStyle/>
                    <a:p>
                      <a:pPr algn="r" fontAlgn="b"/>
                      <a:r>
                        <a:rPr lang="en-US" sz="1200" u="none" strike="noStrike" dirty="0">
                          <a:effectLst/>
                        </a:rPr>
                        <a:t>563.0</a:t>
                      </a:r>
                      <a:endParaRPr lang="en-US" sz="1200" b="1" i="0" u="none" strike="noStrike" dirty="0">
                        <a:solidFill>
                          <a:srgbClr val="FF0000"/>
                        </a:solidFill>
                        <a:effectLst/>
                        <a:latin typeface="Calibri" panose="020F0502020204030204" pitchFamily="34" charset="0"/>
                      </a:endParaRPr>
                    </a:p>
                  </a:txBody>
                  <a:tcPr marL="6399" marR="6399" marT="6399" marB="0" anchor="b">
                    <a:solidFill>
                      <a:srgbClr val="FF0000"/>
                    </a:solidFill>
                  </a:tcPr>
                </a:tc>
                <a:tc>
                  <a:txBody>
                    <a:bodyPr/>
                    <a:lstStyle/>
                    <a:p>
                      <a:pPr algn="r" fontAlgn="b"/>
                      <a:r>
                        <a:rPr lang="en-US" sz="1200" u="none" strike="noStrike" dirty="0">
                          <a:effectLst/>
                        </a:rPr>
                        <a:t>349.8</a:t>
                      </a:r>
                      <a:endParaRPr lang="en-US" sz="1200" b="1" i="0" u="none" strike="noStrike" dirty="0">
                        <a:solidFill>
                          <a:srgbClr val="FF0000"/>
                        </a:solidFill>
                        <a:effectLst/>
                        <a:latin typeface="Calibri" panose="020F0502020204030204" pitchFamily="34" charset="0"/>
                      </a:endParaRPr>
                    </a:p>
                  </a:txBody>
                  <a:tcPr marL="6399" marR="6399" marT="6399" marB="0" anchor="b">
                    <a:solidFill>
                      <a:srgbClr val="FF0000"/>
                    </a:solidFill>
                  </a:tcPr>
                </a:tc>
                <a:tc>
                  <a:txBody>
                    <a:bodyPr/>
                    <a:lstStyle/>
                    <a:p>
                      <a:pPr algn="l" fontAlgn="b"/>
                      <a:endParaRPr lang="en-US" sz="1050" b="0" i="0" u="none" strike="noStrike" dirty="0">
                        <a:solidFill>
                          <a:srgbClr val="000000"/>
                        </a:solidFill>
                        <a:effectLst/>
                        <a:latin typeface="Calibri" panose="020F0502020204030204" pitchFamily="34" charset="0"/>
                      </a:endParaRPr>
                    </a:p>
                  </a:txBody>
                  <a:tcPr marL="6399" marR="6399" marT="6399" marB="0" anchor="b">
                    <a:solidFill>
                      <a:srgbClr val="FF0000"/>
                    </a:solidFill>
                  </a:tcPr>
                </a:tc>
                <a:extLst>
                  <a:ext uri="{0D108BD9-81ED-4DB2-BD59-A6C34878D82A}">
                    <a16:rowId xmlns:a16="http://schemas.microsoft.com/office/drawing/2014/main" xmlns="" val="10030"/>
                  </a:ext>
                </a:extLst>
              </a:tr>
            </a:tbl>
          </a:graphicData>
        </a:graphic>
      </p:graphicFrame>
      <p:sp>
        <p:nvSpPr>
          <p:cNvPr id="4" name="Slide Number Placeholder 3"/>
          <p:cNvSpPr>
            <a:spLocks noGrp="1"/>
          </p:cNvSpPr>
          <p:nvPr>
            <p:ph type="sldNum" sz="quarter" idx="12"/>
          </p:nvPr>
        </p:nvSpPr>
        <p:spPr/>
        <p:txBody>
          <a:bodyPr/>
          <a:lstStyle/>
          <a:p>
            <a:fld id="{4934FE0E-343A-4297-9067-A5F392E9EAC6}" type="slidenum">
              <a:rPr lang="en-US" smtClean="0"/>
              <a:t>4</a:t>
            </a:fld>
            <a:endParaRPr lang="en-US"/>
          </a:p>
        </p:txBody>
      </p:sp>
    </p:spTree>
    <p:extLst>
      <p:ext uri="{BB962C8B-B14F-4D97-AF65-F5344CB8AC3E}">
        <p14:creationId xmlns:p14="http://schemas.microsoft.com/office/powerpoint/2010/main" val="1314120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790103"/>
          </a:xfrm>
        </p:spPr>
        <p:txBody>
          <a:bodyPr>
            <a:normAutofit/>
          </a:bodyPr>
          <a:lstStyle/>
          <a:p>
            <a:r>
              <a:rPr lang="en-US" dirty="0"/>
              <a:t>Trends</a:t>
            </a:r>
          </a:p>
        </p:txBody>
      </p:sp>
      <p:pic>
        <p:nvPicPr>
          <p:cNvPr id="3" name="Picture 2"/>
          <p:cNvPicPr>
            <a:picLocks noChangeAspect="1"/>
          </p:cNvPicPr>
          <p:nvPr/>
        </p:nvPicPr>
        <p:blipFill>
          <a:blip r:embed="rId2"/>
          <a:stretch>
            <a:fillRect/>
          </a:stretch>
        </p:blipFill>
        <p:spPr>
          <a:xfrm>
            <a:off x="5167431" y="1237455"/>
            <a:ext cx="5893824" cy="4671543"/>
          </a:xfrm>
          <a:prstGeom prst="rect">
            <a:avLst/>
          </a:prstGeom>
        </p:spPr>
      </p:pic>
      <p:sp>
        <p:nvSpPr>
          <p:cNvPr id="4" name="TextBox 3"/>
          <p:cNvSpPr txBox="1"/>
          <p:nvPr/>
        </p:nvSpPr>
        <p:spPr>
          <a:xfrm>
            <a:off x="339635" y="2429691"/>
            <a:ext cx="4535251" cy="923330"/>
          </a:xfrm>
          <a:prstGeom prst="rect">
            <a:avLst/>
          </a:prstGeom>
          <a:noFill/>
        </p:spPr>
        <p:txBody>
          <a:bodyPr wrap="square" rtlCol="0">
            <a:spAutoFit/>
          </a:bodyPr>
          <a:lstStyle/>
          <a:p>
            <a:r>
              <a:rPr lang="en-US" dirty="0"/>
              <a:t>There appear to be no position dependent trends for the measured attributes of the PCB (</a:t>
            </a:r>
            <a:r>
              <a:rPr lang="en-US" dirty="0" err="1"/>
              <a:t>ie</a:t>
            </a:r>
            <a:r>
              <a:rPr lang="en-US" dirty="0"/>
              <a:t>, curves are flat)</a:t>
            </a:r>
          </a:p>
        </p:txBody>
      </p:sp>
      <p:sp>
        <p:nvSpPr>
          <p:cNvPr id="5" name="Slide Number Placeholder 4"/>
          <p:cNvSpPr>
            <a:spLocks noGrp="1"/>
          </p:cNvSpPr>
          <p:nvPr>
            <p:ph type="sldNum" sz="quarter" idx="12"/>
          </p:nvPr>
        </p:nvSpPr>
        <p:spPr/>
        <p:txBody>
          <a:bodyPr/>
          <a:lstStyle/>
          <a:p>
            <a:fld id="{4934FE0E-343A-4297-9067-A5F392E9EAC6}" type="slidenum">
              <a:rPr lang="en-US" smtClean="0"/>
              <a:t>5</a:t>
            </a:fld>
            <a:endParaRPr lang="en-US"/>
          </a:p>
        </p:txBody>
      </p:sp>
    </p:spTree>
    <p:extLst>
      <p:ext uri="{BB962C8B-B14F-4D97-AF65-F5344CB8AC3E}">
        <p14:creationId xmlns:p14="http://schemas.microsoft.com/office/powerpoint/2010/main" val="2099011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079863" y="5438570"/>
            <a:ext cx="8212183" cy="9927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0"/>
            <a:ext cx="10515600" cy="809625"/>
          </a:xfrm>
        </p:spPr>
        <p:txBody>
          <a:bodyPr/>
          <a:lstStyle/>
          <a:p>
            <a:r>
              <a:rPr lang="en-US" dirty="0"/>
              <a:t>Summary of Results</a:t>
            </a:r>
          </a:p>
        </p:txBody>
      </p:sp>
      <p:pic>
        <p:nvPicPr>
          <p:cNvPr id="7" name="Picture 6"/>
          <p:cNvPicPr>
            <a:picLocks noChangeAspect="1"/>
          </p:cNvPicPr>
          <p:nvPr/>
        </p:nvPicPr>
        <p:blipFill>
          <a:blip r:embed="rId2"/>
          <a:stretch>
            <a:fillRect/>
          </a:stretch>
        </p:blipFill>
        <p:spPr>
          <a:xfrm>
            <a:off x="8303846" y="1297306"/>
            <a:ext cx="3605349" cy="3377477"/>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2085725932"/>
              </p:ext>
            </p:extLst>
          </p:nvPr>
        </p:nvGraphicFramePr>
        <p:xfrm>
          <a:off x="348706" y="1690688"/>
          <a:ext cx="7645400" cy="3238500"/>
        </p:xfrm>
        <a:graphic>
          <a:graphicData uri="http://schemas.openxmlformats.org/drawingml/2006/table">
            <a:tbl>
              <a:tblPr/>
              <a:tblGrid>
                <a:gridCol w="2373914">
                  <a:extLst>
                    <a:ext uri="{9D8B030D-6E8A-4147-A177-3AD203B41FA5}">
                      <a16:colId xmlns:a16="http://schemas.microsoft.com/office/drawing/2014/main" xmlns="" val="20000"/>
                    </a:ext>
                  </a:extLst>
                </a:gridCol>
                <a:gridCol w="1117136">
                  <a:extLst>
                    <a:ext uri="{9D8B030D-6E8A-4147-A177-3AD203B41FA5}">
                      <a16:colId xmlns:a16="http://schemas.microsoft.com/office/drawing/2014/main" xmlns="" val="20001"/>
                    </a:ext>
                  </a:extLst>
                </a:gridCol>
                <a:gridCol w="1967683">
                  <a:extLst>
                    <a:ext uri="{9D8B030D-6E8A-4147-A177-3AD203B41FA5}">
                      <a16:colId xmlns:a16="http://schemas.microsoft.com/office/drawing/2014/main" xmlns="" val="20002"/>
                    </a:ext>
                  </a:extLst>
                </a:gridCol>
                <a:gridCol w="1323425">
                  <a:extLst>
                    <a:ext uri="{9D8B030D-6E8A-4147-A177-3AD203B41FA5}">
                      <a16:colId xmlns:a16="http://schemas.microsoft.com/office/drawing/2014/main" xmlns="" val="20003"/>
                    </a:ext>
                  </a:extLst>
                </a:gridCol>
                <a:gridCol w="863242">
                  <a:extLst>
                    <a:ext uri="{9D8B030D-6E8A-4147-A177-3AD203B41FA5}">
                      <a16:colId xmlns:a16="http://schemas.microsoft.com/office/drawing/2014/main" xmlns="" val="20004"/>
                    </a:ext>
                  </a:extLst>
                </a:gridCol>
              </a:tblGrid>
              <a:tr h="190500">
                <a:tc>
                  <a:txBody>
                    <a:bodyPr/>
                    <a:lstStyle/>
                    <a:p>
                      <a:pPr algn="ctr" fontAlgn="b"/>
                      <a:r>
                        <a:rPr lang="en-US" sz="1100" b="1" i="0" u="none" strike="noStrike" dirty="0">
                          <a:solidFill>
                            <a:srgbClr val="000000"/>
                          </a:solidFill>
                          <a:effectLst/>
                          <a:latin typeface="Calibri" panose="020F0502020204030204" pitchFamily="34" charset="0"/>
                        </a:rPr>
                        <a:t>4 Defining Parameters of Zigzag pattern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ctr" fontAlgn="b"/>
                      <a:r>
                        <a:rPr lang="en-US" sz="1100" b="0" i="0" u="none" strike="noStrike">
                          <a:solidFill>
                            <a:srgbClr val="000000"/>
                          </a:solidFill>
                          <a:effectLst/>
                          <a:latin typeface="Calibri" panose="020F0502020204030204" pitchFamily="34" charset="0"/>
                        </a:rPr>
                        <a:t>DESIGN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100" b="0" i="0" u="none" strike="noStrike" dirty="0" smtClean="0">
                          <a:solidFill>
                            <a:srgbClr val="000000"/>
                          </a:solidFill>
                          <a:effectLst/>
                          <a:latin typeface="Calibri" panose="020F0502020204030204" pitchFamily="34" charset="0"/>
                        </a:rPr>
                        <a:t>PCB (Avg</a:t>
                      </a:r>
                      <a:r>
                        <a:rPr lang="en-US" sz="1100" b="0" i="0" u="none" strike="noStrike" dirty="0">
                          <a:solidFill>
                            <a:srgbClr val="000000"/>
                          </a:solidFill>
                          <a:effectLst/>
                          <a:latin typeface="Calibri" panose="020F0502020204030204" pitchFamily="34" charset="0"/>
                        </a:rPr>
                        <a:t>.</a:t>
                      </a:r>
                      <a:r>
                        <a:rPr lang="en-US" sz="1100" b="0" i="0" u="none" strike="noStrike" baseline="0" dirty="0">
                          <a:solidFill>
                            <a:srgbClr val="000000"/>
                          </a:solidFill>
                          <a:effectLst/>
                          <a:latin typeface="Calibri" panose="020F0502020204030204" pitchFamily="34" charset="0"/>
                        </a:rPr>
                        <a:t> of </a:t>
                      </a:r>
                      <a:r>
                        <a:rPr lang="en-US" sz="1100" b="0" i="0" u="none" strike="noStrike" baseline="0" dirty="0" smtClean="0">
                          <a:solidFill>
                            <a:srgbClr val="000000"/>
                          </a:solidFill>
                          <a:effectLst/>
                          <a:latin typeface="Calibri" panose="020F0502020204030204" pitchFamily="34" charset="0"/>
                        </a:rPr>
                        <a:t>Measurements)</a:t>
                      </a:r>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xmlns="" val="10000"/>
                  </a:ext>
                </a:extLst>
              </a:tr>
              <a:tr h="190500">
                <a:tc>
                  <a:txBody>
                    <a:bodyPr/>
                    <a:lstStyle/>
                    <a:p>
                      <a:pPr algn="l" fontAlgn="b"/>
                      <a:r>
                        <a:rPr lang="en-US" sz="1100" b="0" i="0" u="none" strike="noStrike">
                          <a:solidFill>
                            <a:srgbClr val="000000"/>
                          </a:solidFill>
                          <a:effectLst/>
                          <a:latin typeface="Calibri" panose="020F0502020204030204" pitchFamily="34" charset="0"/>
                        </a:rPr>
                        <a:t>Pad pitch (p)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1100" b="0" i="0" u="none" strike="noStrike" dirty="0">
                          <a:solidFill>
                            <a:srgbClr val="000000"/>
                          </a:solidFill>
                          <a:effectLst/>
                          <a:latin typeface="Calibri" panose="020F0502020204030204" pitchFamily="34" charset="0"/>
                        </a:rPr>
                        <a:t>2.000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2.001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mm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1"/>
                  </a:ext>
                </a:extLst>
              </a:tr>
              <a:tr h="190500">
                <a:tc>
                  <a:txBody>
                    <a:bodyPr/>
                    <a:lstStyle/>
                    <a:p>
                      <a:pPr algn="l" fontAlgn="b"/>
                      <a:r>
                        <a:rPr lang="en-US" sz="1100" b="0" i="0" u="none" strike="noStrike">
                          <a:solidFill>
                            <a:srgbClr val="000000"/>
                          </a:solidFill>
                          <a:effectLst/>
                          <a:latin typeface="Calibri" panose="020F0502020204030204" pitchFamily="34" charset="0"/>
                        </a:rPr>
                        <a:t>zigzag pitch (d)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1100" b="0" i="0" u="none" strike="noStrike">
                          <a:solidFill>
                            <a:srgbClr val="000000"/>
                          </a:solidFill>
                          <a:effectLst/>
                          <a:latin typeface="Calibri" panose="020F0502020204030204" pitchFamily="34" charset="0"/>
                        </a:rPr>
                        <a:t>0.587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0.586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mm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2"/>
                  </a:ext>
                </a:extLst>
              </a:tr>
              <a:tr h="190500">
                <a:tc>
                  <a:txBody>
                    <a:bodyPr/>
                    <a:lstStyle/>
                    <a:p>
                      <a:pPr algn="l" fontAlgn="b"/>
                      <a:r>
                        <a:rPr lang="en-US" sz="1100" b="0" i="0" u="none" strike="noStrike">
                          <a:solidFill>
                            <a:srgbClr val="000000"/>
                          </a:solidFill>
                          <a:effectLst/>
                          <a:latin typeface="Calibri" panose="020F0502020204030204" pitchFamily="34" charset="0"/>
                        </a:rPr>
                        <a:t>gap (g)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1100" b="0" i="0" u="none" strike="noStrike">
                          <a:solidFill>
                            <a:srgbClr val="000000"/>
                          </a:solidFill>
                          <a:effectLst/>
                          <a:latin typeface="Calibri" panose="020F0502020204030204" pitchFamily="34" charset="0"/>
                        </a:rPr>
                        <a:t>0.075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0.084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mm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3"/>
                  </a:ext>
                </a:extLst>
              </a:tr>
              <a:tr h="190500">
                <a:tc>
                  <a:txBody>
                    <a:bodyPr/>
                    <a:lstStyle/>
                    <a:p>
                      <a:pPr algn="l" fontAlgn="b"/>
                      <a:r>
                        <a:rPr lang="en-US" sz="1100" b="0" i="0" u="none" strike="noStrike" dirty="0">
                          <a:solidFill>
                            <a:srgbClr val="000000"/>
                          </a:solidFill>
                          <a:effectLst/>
                          <a:latin typeface="Calibri" panose="020F0502020204030204" pitchFamily="34" charset="0"/>
                        </a:rPr>
                        <a:t>trace width (s)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algn="r" fontAlgn="b"/>
                      <a:r>
                        <a:rPr lang="en-US" sz="1100" b="0" i="0" u="none" strike="noStrike">
                          <a:solidFill>
                            <a:srgbClr val="000000"/>
                          </a:solidFill>
                          <a:effectLst/>
                          <a:latin typeface="Calibri" panose="020F0502020204030204" pitchFamily="34" charset="0"/>
                        </a:rPr>
                        <a:t>0.155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0.141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mm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xmlns="" val="10004"/>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xmlns="" val="10005"/>
                  </a:ext>
                </a:extLst>
              </a:tr>
              <a:tr h="381000">
                <a:tc>
                  <a:txBody>
                    <a:bodyPr/>
                    <a:lstStyle/>
                    <a:p>
                      <a:pPr algn="ctr" fontAlgn="b"/>
                      <a:r>
                        <a:rPr lang="en-US" sz="1100" b="1" i="0" u="none" strike="noStrike" dirty="0">
                          <a:solidFill>
                            <a:srgbClr val="000000"/>
                          </a:solidFill>
                          <a:effectLst/>
                          <a:latin typeface="Calibri" panose="020F0502020204030204" pitchFamily="34" charset="0"/>
                        </a:rPr>
                        <a:t>Resultant </a:t>
                      </a:r>
                      <a:r>
                        <a:rPr lang="en-US" sz="1100" b="1" i="0" u="none" strike="noStrike" dirty="0" err="1">
                          <a:solidFill>
                            <a:srgbClr val="000000"/>
                          </a:solidFill>
                          <a:effectLst/>
                          <a:latin typeface="Calibri" panose="020F0502020204030204" pitchFamily="34" charset="0"/>
                        </a:rPr>
                        <a:t>Zizag</a:t>
                      </a:r>
                      <a:r>
                        <a:rPr lang="en-US" sz="1100" b="1" i="0" u="none" strike="noStrike" dirty="0">
                          <a:solidFill>
                            <a:srgbClr val="000000"/>
                          </a:solidFill>
                          <a:effectLst/>
                          <a:latin typeface="Calibri" panose="020F0502020204030204" pitchFamily="34" charset="0"/>
                        </a:rPr>
                        <a:t> characteristics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r>
                        <a:rPr lang="en-US" sz="1100" b="0" i="0" u="none" strike="noStrike" dirty="0">
                          <a:solidFill>
                            <a:srgbClr val="000000"/>
                          </a:solidFill>
                          <a:effectLst/>
                          <a:latin typeface="Calibri" panose="020F0502020204030204" pitchFamily="34" charset="0"/>
                        </a:rPr>
                        <a:t>DESIGN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100" b="0" i="0" u="none" strike="noStrike" dirty="0">
                          <a:solidFill>
                            <a:srgbClr val="000000"/>
                          </a:solidFill>
                          <a:effectLst/>
                          <a:latin typeface="Calibri" panose="020F0502020204030204" pitchFamily="34" charset="0"/>
                        </a:rPr>
                        <a:t>Calculated attributes based  </a:t>
                      </a:r>
                      <a:br>
                        <a:rPr lang="en-US" sz="1100" b="0" i="0" u="none" strike="noStrike" dirty="0">
                          <a:solidFill>
                            <a:srgbClr val="000000"/>
                          </a:solidFill>
                          <a:effectLst/>
                          <a:latin typeface="Calibri" panose="020F0502020204030204" pitchFamily="34" charset="0"/>
                        </a:rPr>
                      </a:br>
                      <a:r>
                        <a:rPr lang="en-US" sz="1100" b="0" i="0" u="none" strike="noStrike" dirty="0">
                          <a:solidFill>
                            <a:srgbClr val="000000"/>
                          </a:solidFill>
                          <a:effectLst/>
                          <a:latin typeface="Calibri" panose="020F0502020204030204" pitchFamily="34" charset="0"/>
                        </a:rPr>
                        <a:t>upon measurement of 4 </a:t>
                      </a:r>
                      <a:r>
                        <a:rPr lang="en-US" sz="1100" b="0" i="0" u="none" strike="noStrike" dirty="0" err="1">
                          <a:solidFill>
                            <a:srgbClr val="000000"/>
                          </a:solidFill>
                          <a:effectLst/>
                          <a:latin typeface="Calibri" panose="020F0502020204030204" pitchFamily="34" charset="0"/>
                        </a:rPr>
                        <a:t>param</a:t>
                      </a:r>
                      <a:r>
                        <a:rPr lang="en-US" sz="1100" b="0" i="0" u="none" strike="noStrike" dirty="0">
                          <a:solidFill>
                            <a:srgbClr val="000000"/>
                          </a:solidFill>
                          <a:effectLst/>
                          <a:latin typeface="Calibri" panose="020F050202020403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100" b="0" i="0" u="none" strike="noStrike" dirty="0">
                          <a:solidFill>
                            <a:srgbClr val="000000"/>
                          </a:solidFill>
                          <a:effectLst/>
                          <a:latin typeface="Calibri" panose="020F0502020204030204" pitchFamily="34" charset="0"/>
                        </a:rPr>
                        <a:t>Directly measured attributes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90500">
                <a:tc>
                  <a:txBody>
                    <a:bodyPr/>
                    <a:lstStyle/>
                    <a:p>
                      <a:pPr algn="l" fontAlgn="b"/>
                      <a:r>
                        <a:rPr lang="en-US" sz="1100" b="0" i="0" u="none" strike="noStrike">
                          <a:solidFill>
                            <a:srgbClr val="000000"/>
                          </a:solidFill>
                          <a:effectLst/>
                          <a:latin typeface="Calibri" panose="020F0502020204030204" pitchFamily="34" charset="0"/>
                        </a:rPr>
                        <a:t>zigzag characterisitic angle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100" b="0" i="0" u="none" strike="noStrike">
                          <a:solidFill>
                            <a:srgbClr val="000000"/>
                          </a:solidFill>
                          <a:effectLst/>
                          <a:latin typeface="Calibri" panose="020F0502020204030204" pitchFamily="34" charset="0"/>
                        </a:rPr>
                        <a:t>6.604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6.442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deg.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90500">
                <a:tc>
                  <a:txBody>
                    <a:bodyPr/>
                    <a:lstStyle/>
                    <a:p>
                      <a:pPr algn="l" fontAlgn="b"/>
                      <a:r>
                        <a:rPr lang="en-US" sz="1100" b="0" i="0" u="none" strike="noStrike">
                          <a:solidFill>
                            <a:srgbClr val="000000"/>
                          </a:solidFill>
                          <a:effectLst/>
                          <a:latin typeface="Calibri" panose="020F0502020204030204" pitchFamily="34" charset="0"/>
                        </a:rPr>
                        <a:t>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100" b="0" i="0" u="none" strike="noStrike">
                          <a:solidFill>
                            <a:srgbClr val="000000"/>
                          </a:solidFill>
                          <a:effectLst/>
                          <a:latin typeface="Calibri" panose="020F0502020204030204" pitchFamily="34" charset="0"/>
                        </a:rPr>
                        <a:t>0.652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0.745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mm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90500">
                <a:tc>
                  <a:txBody>
                    <a:bodyPr/>
                    <a:lstStyle/>
                    <a:p>
                      <a:pPr algn="l" fontAlgn="b"/>
                      <a:r>
                        <a:rPr lang="en-US" sz="1100" b="0" i="0" u="none" strike="noStrike">
                          <a:solidFill>
                            <a:srgbClr val="000000"/>
                          </a:solidFill>
                          <a:effectLst/>
                          <a:latin typeface="Calibri" panose="020F0502020204030204" pitchFamily="34" charset="0"/>
                        </a:rPr>
                        <a: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100" b="0" i="0" u="none" strike="noStrike">
                          <a:solidFill>
                            <a:srgbClr val="000000"/>
                          </a:solidFill>
                          <a:effectLst/>
                          <a:latin typeface="Calibri" panose="020F0502020204030204" pitchFamily="34" charset="0"/>
                        </a:rPr>
                        <a:t>1.348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1.255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1.437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mm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190500">
                <a:tc>
                  <a:txBody>
                    <a:bodyPr/>
                    <a:lstStyle/>
                    <a:p>
                      <a:pPr algn="l" fontAlgn="b"/>
                      <a:r>
                        <a:rPr lang="en-US" sz="1100" b="0" i="0" u="none" strike="noStrike">
                          <a:solidFill>
                            <a:srgbClr val="000000"/>
                          </a:solidFill>
                          <a:effectLst/>
                          <a:latin typeface="Calibri" panose="020F0502020204030204" pitchFamily="34" charset="0"/>
                        </a:rPr>
                        <a:t>Strip Overlap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100" b="0" i="0" u="none" strike="noStrike">
                          <a:solidFill>
                            <a:srgbClr val="000000"/>
                          </a:solidFill>
                          <a:effectLst/>
                          <a:latin typeface="Calibri" panose="020F0502020204030204" pitchFamily="34" charset="0"/>
                        </a:rPr>
                        <a:t>1.882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1.853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1.650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mm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190500">
                <a:tc>
                  <a:txBody>
                    <a:bodyPr/>
                    <a:lstStyle/>
                    <a:p>
                      <a:pPr algn="l" fontAlgn="b"/>
                      <a:r>
                        <a:rPr lang="en-US" sz="1100" b="0" i="0" u="none" strike="noStrike">
                          <a:solidFill>
                            <a:srgbClr val="000000"/>
                          </a:solidFill>
                          <a:effectLst/>
                          <a:latin typeface="Calibri" panose="020F0502020204030204" pitchFamily="34" charset="0"/>
                        </a:rPr>
                        <a:t>Strip Offset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100" b="0" i="0" u="none" strike="noStrike">
                          <a:solidFill>
                            <a:srgbClr val="000000"/>
                          </a:solidFill>
                          <a:effectLst/>
                          <a:latin typeface="Calibri" panose="020F0502020204030204" pitchFamily="34" charset="0"/>
                        </a:rPr>
                        <a:t>-0.534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panose="020F0502020204030204" pitchFamily="34" charset="0"/>
                        </a:rPr>
                        <a:t>-0.598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-0.213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mm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190500">
                <a:tc>
                  <a:txBody>
                    <a:bodyPr/>
                    <a:lstStyle/>
                    <a:p>
                      <a:pPr algn="l" fontAlgn="b"/>
                      <a:r>
                        <a:rPr lang="en-US" sz="1100" b="0" i="0" u="none" strike="noStrike">
                          <a:solidFill>
                            <a:srgbClr val="000000"/>
                          </a:solidFill>
                          <a:effectLst/>
                          <a:latin typeface="Calibri" panose="020F0502020204030204" pitchFamily="34" charset="0"/>
                        </a:rPr>
                        <a:t>Tip-to-Tip Dist.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r" fontAlgn="b"/>
                      <a:r>
                        <a:rPr lang="en-US" sz="1100" b="0" i="0" u="none" strike="noStrike" dirty="0">
                          <a:solidFill>
                            <a:srgbClr val="FF0000"/>
                          </a:solidFill>
                          <a:effectLst/>
                          <a:latin typeface="Calibri" panose="020F0502020204030204" pitchFamily="34" charset="0"/>
                        </a:rPr>
                        <a:t>0.118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FF0000"/>
                          </a:solidFill>
                          <a:effectLst/>
                          <a:latin typeface="Calibri" panose="020F0502020204030204" pitchFamily="34" charset="0"/>
                        </a:rPr>
                        <a:t>0.147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FF0000"/>
                          </a:solidFill>
                          <a:effectLst/>
                          <a:latin typeface="Calibri" panose="020F0502020204030204" pitchFamily="34" charset="0"/>
                        </a:rPr>
                        <a:t>0.350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mm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190500">
                <a:tc>
                  <a:txBody>
                    <a:bodyPr/>
                    <a:lstStyle/>
                    <a:p>
                      <a:pPr algn="l" fontAlgn="b"/>
                      <a:r>
                        <a:rPr lang="en-US" sz="1100" b="0" i="0" u="none" strike="noStrike">
                          <a:solidFill>
                            <a:srgbClr val="000000"/>
                          </a:solidFill>
                          <a:effectLst/>
                          <a:latin typeface="Calibri" panose="020F0502020204030204" pitchFamily="34" charset="0"/>
                        </a:rPr>
                        <a:t>Strip Overlap / Pitch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US" sz="1100" b="1" i="0" u="none" strike="noStrike" dirty="0">
                          <a:solidFill>
                            <a:srgbClr val="FF0000"/>
                          </a:solidFill>
                          <a:effectLst/>
                          <a:latin typeface="Calibri" panose="020F0502020204030204" pitchFamily="34" charset="0"/>
                        </a:rPr>
                        <a:t>94.1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dirty="0">
                          <a:solidFill>
                            <a:srgbClr val="FF0000"/>
                          </a:solidFill>
                          <a:effectLst/>
                          <a:latin typeface="Calibri" panose="020F0502020204030204" pitchFamily="34" charset="0"/>
                        </a:rPr>
                        <a:t>92.7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1" i="0" u="none" strike="noStrike" dirty="0">
                          <a:solidFill>
                            <a:srgbClr val="FF0000"/>
                          </a:solidFill>
                          <a:effectLst/>
                          <a:latin typeface="Calibri" panose="020F0502020204030204" pitchFamily="34" charset="0"/>
                        </a:rPr>
                        <a:t>82.5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3"/>
                  </a:ext>
                </a:extLst>
              </a:tr>
              <a:tr h="190500">
                <a:tc>
                  <a:txBody>
                    <a:bodyPr/>
                    <a:lstStyle/>
                    <a:p>
                      <a:pPr algn="l" fontAlgn="b"/>
                      <a:r>
                        <a:rPr lang="en-US" sz="1100" b="0" i="0" u="none" strike="noStrike">
                          <a:solidFill>
                            <a:srgbClr val="000000"/>
                          </a:solidFill>
                          <a:effectLst/>
                          <a:latin typeface="Calibri" panose="020F0502020204030204" pitchFamily="34" charset="0"/>
                        </a:rPr>
                        <a:t>Gap / Pitch</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US" sz="1100" b="0" i="0" u="none" strike="noStrike" dirty="0">
                          <a:solidFill>
                            <a:srgbClr val="000000"/>
                          </a:solidFill>
                          <a:effectLst/>
                          <a:latin typeface="Calibri" panose="020F0502020204030204" pitchFamily="34" charset="0"/>
                        </a:rPr>
                        <a:t>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4"/>
                  </a:ext>
                </a:extLst>
              </a:tr>
              <a:tr h="190500">
                <a:tc>
                  <a:txBody>
                    <a:bodyPr/>
                    <a:lstStyle/>
                    <a:p>
                      <a:pPr algn="l" fontAlgn="b"/>
                      <a:r>
                        <a:rPr lang="en-US" sz="1100" b="0" i="0" u="none" strike="noStrike">
                          <a:solidFill>
                            <a:srgbClr val="000000"/>
                          </a:solidFill>
                          <a:effectLst/>
                          <a:latin typeface="Calibri" panose="020F0502020204030204" pitchFamily="34" charset="0"/>
                        </a:rPr>
                        <a:t>Electrode Area / Tot. PCB Active Area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r" fontAlgn="b"/>
                      <a:r>
                        <a:rPr lang="en-US" sz="1100" b="0" i="0" u="none" strike="noStrike" dirty="0">
                          <a:solidFill>
                            <a:srgbClr val="000000"/>
                          </a:solidFill>
                          <a:effectLst/>
                          <a:latin typeface="Calibri" panose="020F0502020204030204" pitchFamily="34" charset="0"/>
                        </a:rPr>
                        <a:t>67.4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62.7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dirty="0">
                          <a:solidFill>
                            <a:srgbClr val="000000"/>
                          </a:solidFill>
                          <a:effectLst/>
                          <a:latin typeface="Calibri" panose="020F050202020403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5"/>
                  </a:ext>
                </a:extLst>
              </a:tr>
            </a:tbl>
          </a:graphicData>
        </a:graphic>
      </p:graphicFrame>
      <p:sp>
        <p:nvSpPr>
          <p:cNvPr id="9" name="TextBox 8"/>
          <p:cNvSpPr txBox="1"/>
          <p:nvPr/>
        </p:nvSpPr>
        <p:spPr>
          <a:xfrm>
            <a:off x="1079863" y="5507992"/>
            <a:ext cx="8290560" cy="923330"/>
          </a:xfrm>
          <a:prstGeom prst="rect">
            <a:avLst/>
          </a:prstGeom>
          <a:noFill/>
        </p:spPr>
        <p:txBody>
          <a:bodyPr wrap="square" rtlCol="0">
            <a:spAutoFit/>
          </a:bodyPr>
          <a:lstStyle/>
          <a:p>
            <a:r>
              <a:rPr lang="en-US" dirty="0"/>
              <a:t>The reason that the values in the 2</a:t>
            </a:r>
            <a:r>
              <a:rPr lang="en-US" baseline="30000" dirty="0"/>
              <a:t>nd</a:t>
            </a:r>
            <a:r>
              <a:rPr lang="en-US" dirty="0"/>
              <a:t> column differ from the corresponding quantities in the 3</a:t>
            </a:r>
            <a:r>
              <a:rPr lang="en-US" baseline="30000" dirty="0"/>
              <a:t>rd</a:t>
            </a:r>
            <a:r>
              <a:rPr lang="en-US" dirty="0"/>
              <a:t> column is due to deviations of the PCB pattern from a true zigzag geometry</a:t>
            </a:r>
          </a:p>
          <a:p>
            <a:r>
              <a:rPr lang="en-US" dirty="0"/>
              <a:t>(See next slide)</a:t>
            </a:r>
          </a:p>
        </p:txBody>
      </p:sp>
      <p:sp>
        <p:nvSpPr>
          <p:cNvPr id="10" name="Right Arrow 9"/>
          <p:cNvSpPr/>
          <p:nvPr/>
        </p:nvSpPr>
        <p:spPr>
          <a:xfrm rot="16200000">
            <a:off x="4589417" y="5029268"/>
            <a:ext cx="487680" cy="330926"/>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16200000">
            <a:off x="6252144" y="5029267"/>
            <a:ext cx="487680" cy="330926"/>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4934FE0E-343A-4297-9067-A5F392E9EAC6}" type="slidenum">
              <a:rPr lang="en-US" smtClean="0"/>
              <a:t>6</a:t>
            </a:fld>
            <a:endParaRPr lang="en-US"/>
          </a:p>
        </p:txBody>
      </p:sp>
    </p:spTree>
    <p:extLst>
      <p:ext uri="{BB962C8B-B14F-4D97-AF65-F5344CB8AC3E}">
        <p14:creationId xmlns:p14="http://schemas.microsoft.com/office/powerpoint/2010/main" val="574278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823671"/>
          </a:xfrm>
        </p:spPr>
        <p:txBody>
          <a:bodyPr/>
          <a:lstStyle/>
          <a:p>
            <a:r>
              <a:rPr lang="en-US" dirty="0"/>
              <a:t>Distortions in PCB pattern</a:t>
            </a:r>
          </a:p>
        </p:txBody>
      </p:sp>
      <p:sp>
        <p:nvSpPr>
          <p:cNvPr id="3" name="Slide Number Placeholder 2"/>
          <p:cNvSpPr>
            <a:spLocks noGrp="1"/>
          </p:cNvSpPr>
          <p:nvPr>
            <p:ph type="sldNum" sz="quarter" idx="12"/>
          </p:nvPr>
        </p:nvSpPr>
        <p:spPr>
          <a:xfrm>
            <a:off x="8953500" y="6337300"/>
            <a:ext cx="2743200" cy="365125"/>
          </a:xfrm>
        </p:spPr>
        <p:txBody>
          <a:bodyPr/>
          <a:lstStyle/>
          <a:p>
            <a:fld id="{4934FE0E-343A-4297-9067-A5F392E9EAC6}" type="slidenum">
              <a:rPr lang="en-US" smtClean="0"/>
              <a:t>7</a:t>
            </a:fld>
            <a:endParaRPr lang="en-US"/>
          </a:p>
        </p:txBody>
      </p:sp>
      <p:sp>
        <p:nvSpPr>
          <p:cNvPr id="4" name="TextBox 3"/>
          <p:cNvSpPr txBox="1"/>
          <p:nvPr/>
        </p:nvSpPr>
        <p:spPr>
          <a:xfrm>
            <a:off x="153879" y="1058761"/>
            <a:ext cx="5465789" cy="5478423"/>
          </a:xfrm>
          <a:prstGeom prst="rect">
            <a:avLst/>
          </a:prstGeom>
          <a:noFill/>
        </p:spPr>
        <p:txBody>
          <a:bodyPr wrap="square" rtlCol="0">
            <a:spAutoFit/>
          </a:bodyPr>
          <a:lstStyle/>
          <a:p>
            <a:r>
              <a:rPr lang="en-US" dirty="0"/>
              <a:t>We’ve identified several distortions in the </a:t>
            </a:r>
            <a:r>
              <a:rPr lang="en-US" dirty="0" smtClean="0"/>
              <a:t>features of the PCB </a:t>
            </a:r>
            <a:r>
              <a:rPr lang="en-US" dirty="0"/>
              <a:t>electrodes which result in a pattern that deviates from a strict zigzag geometry</a:t>
            </a:r>
          </a:p>
          <a:p>
            <a:pPr marL="285750" indent="-285750">
              <a:buFont typeface="Arial" panose="020B0604020202020204" pitchFamily="34" charset="0"/>
              <a:buChar char="•"/>
            </a:pPr>
            <a:r>
              <a:rPr lang="en-US" dirty="0"/>
              <a:t>Over-etched tips</a:t>
            </a:r>
          </a:p>
          <a:p>
            <a:pPr marL="285750" indent="-285750">
              <a:buFont typeface="Arial" panose="020B0604020202020204" pitchFamily="34" charset="0"/>
              <a:buChar char="•"/>
            </a:pPr>
            <a:r>
              <a:rPr lang="en-US" dirty="0"/>
              <a:t>Over-etched trace width (&amp; Trace width waist)</a:t>
            </a:r>
          </a:p>
          <a:p>
            <a:pPr marL="285750" indent="-285750">
              <a:buFont typeface="Arial" panose="020B0604020202020204" pitchFamily="34" charset="0"/>
              <a:buChar char="•"/>
            </a:pPr>
            <a:r>
              <a:rPr lang="en-US" dirty="0"/>
              <a:t>Under-etched troughs</a:t>
            </a:r>
          </a:p>
          <a:p>
            <a:pPr marL="285750" indent="-285750">
              <a:buFont typeface="Arial" panose="020B0604020202020204" pitchFamily="34" charset="0"/>
              <a:buChar char="•"/>
            </a:pPr>
            <a:endParaRPr lang="en-US" dirty="0"/>
          </a:p>
          <a:p>
            <a:r>
              <a:rPr lang="en-US" sz="1400" dirty="0">
                <a:solidFill>
                  <a:srgbClr val="FF0000"/>
                </a:solidFill>
              </a:rPr>
              <a:t>Critical items:</a:t>
            </a:r>
          </a:p>
          <a:p>
            <a:pPr marL="342900" indent="-342900">
              <a:buAutoNum type="arabicPeriod"/>
            </a:pPr>
            <a:r>
              <a:rPr lang="en-US" sz="1400" dirty="0">
                <a:solidFill>
                  <a:srgbClr val="FF0000"/>
                </a:solidFill>
              </a:rPr>
              <a:t>The over-etched tips may substantially diminish the performance of the PCB (vis-a-vis reduced charge sharing)</a:t>
            </a:r>
          </a:p>
          <a:p>
            <a:pPr marL="342900" indent="-342900">
              <a:buAutoNum type="arabicPeriod"/>
            </a:pPr>
            <a:endParaRPr lang="en-US" sz="1400" dirty="0">
              <a:solidFill>
                <a:srgbClr val="FF0000"/>
              </a:solidFill>
            </a:endParaRPr>
          </a:p>
          <a:p>
            <a:pPr marL="342900" indent="-342900">
              <a:buAutoNum type="arabicPeriod"/>
            </a:pPr>
            <a:r>
              <a:rPr lang="en-US" sz="1400" dirty="0">
                <a:solidFill>
                  <a:srgbClr val="FF0000"/>
                </a:solidFill>
              </a:rPr>
              <a:t>Gaps larger than the design spec. and trace widths narrower than the design spec. will also impact the performance by reducing the amount of copper conductor covering the active area (vis-a-vis larger field distortions near pads)</a:t>
            </a:r>
          </a:p>
          <a:p>
            <a:endParaRPr lang="en-US" sz="1400" dirty="0"/>
          </a:p>
          <a:p>
            <a:r>
              <a:rPr lang="en-US" sz="1400" dirty="0"/>
              <a:t>Minor items:</a:t>
            </a:r>
          </a:p>
          <a:p>
            <a:pPr marL="342900" indent="-342900">
              <a:buAutoNum type="arabicPeriod"/>
            </a:pPr>
            <a:r>
              <a:rPr lang="en-US" sz="1400" dirty="0"/>
              <a:t>The trace waist is a small artifact that likely has little impact on the overall design, therefore a waist at the level shown here is tolerable.</a:t>
            </a:r>
          </a:p>
          <a:p>
            <a:pPr marL="342900" indent="-342900">
              <a:buAutoNum type="arabicPeriod"/>
            </a:pPr>
            <a:endParaRPr lang="en-US" sz="1400" dirty="0"/>
          </a:p>
          <a:p>
            <a:pPr marL="342900" indent="-342900">
              <a:buAutoNum type="arabicPeriod"/>
            </a:pPr>
            <a:r>
              <a:rPr lang="en-US" sz="1400" dirty="0"/>
              <a:t>The under-etched troughs, though significant in scale, likely have a small impact on the performance and therefore this distortion is tolerable at the levels shown here.</a:t>
            </a:r>
            <a:endParaRPr lang="en-US" dirty="0"/>
          </a:p>
        </p:txBody>
      </p:sp>
      <p:grpSp>
        <p:nvGrpSpPr>
          <p:cNvPr id="4121" name="Group 4120"/>
          <p:cNvGrpSpPr/>
          <p:nvPr/>
        </p:nvGrpSpPr>
        <p:grpSpPr>
          <a:xfrm>
            <a:off x="5898060" y="867387"/>
            <a:ext cx="6110879" cy="5211398"/>
            <a:chOff x="5972093" y="714987"/>
            <a:chExt cx="6110879" cy="5211398"/>
          </a:xfrm>
        </p:grpSpPr>
        <p:pic>
          <p:nvPicPr>
            <p:cNvPr id="4098" name="Picture 2" descr="https://farm1.staticflickr.com/690/32495612653_86b0400bdc_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9127" y="1210289"/>
              <a:ext cx="5493928" cy="4120446"/>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p:cNvCxnSpPr/>
            <p:nvPr/>
          </p:nvCxnSpPr>
          <p:spPr>
            <a:xfrm flipV="1">
              <a:off x="8667750" y="2647949"/>
              <a:ext cx="0" cy="476251"/>
            </a:xfrm>
            <a:prstGeom prst="straightConnector1">
              <a:avLst/>
            </a:prstGeom>
            <a:ln w="25400">
              <a:solidFill>
                <a:srgbClr val="0070C0"/>
              </a:solidFill>
              <a:headEnd w="lg" len="lg"/>
              <a:tailEnd type="stealth" w="lg" len="lg"/>
            </a:ln>
          </p:spPr>
          <p:style>
            <a:lnRef idx="1">
              <a:schemeClr val="accent1"/>
            </a:lnRef>
            <a:fillRef idx="0">
              <a:schemeClr val="accent1"/>
            </a:fillRef>
            <a:effectRef idx="0">
              <a:schemeClr val="accent1"/>
            </a:effectRef>
            <a:fontRef idx="minor">
              <a:schemeClr val="tx1"/>
            </a:fontRef>
          </p:style>
        </p:cxnSp>
        <p:sp>
          <p:nvSpPr>
            <p:cNvPr id="7" name="Isosceles Triangle 6"/>
            <p:cNvSpPr/>
            <p:nvPr/>
          </p:nvSpPr>
          <p:spPr>
            <a:xfrm rot="10800000">
              <a:off x="8277224" y="1210288"/>
              <a:ext cx="457200" cy="1913911"/>
            </a:xfrm>
            <a:prstGeom prst="triangle">
              <a:avLst>
                <a:gd name="adj" fmla="val 50000"/>
              </a:avLst>
            </a:prstGeom>
            <a:solidFill>
              <a:schemeClr val="accent1">
                <a:alpha val="28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a:off x="7200900" y="3505200"/>
              <a:ext cx="466725" cy="1825535"/>
            </a:xfrm>
            <a:prstGeom prst="triangle">
              <a:avLst>
                <a:gd name="adj" fmla="val 50000"/>
              </a:avLst>
            </a:prstGeom>
            <a:solidFill>
              <a:schemeClr val="accent1">
                <a:alpha val="28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a:off x="7581900" y="3474303"/>
              <a:ext cx="0" cy="440472"/>
            </a:xfrm>
            <a:prstGeom prst="straightConnector1">
              <a:avLst/>
            </a:prstGeom>
            <a:ln w="25400">
              <a:solidFill>
                <a:srgbClr val="0070C0"/>
              </a:solidFill>
              <a:headEnd w="lg" len="lg"/>
              <a:tailEnd type="stealth" w="lg" len="lg"/>
            </a:ln>
          </p:spPr>
          <p:style>
            <a:lnRef idx="1">
              <a:schemeClr val="accent1"/>
            </a:lnRef>
            <a:fillRef idx="0">
              <a:schemeClr val="accent1"/>
            </a:fillRef>
            <a:effectRef idx="0">
              <a:schemeClr val="accent1"/>
            </a:effectRef>
            <a:fontRef idx="minor">
              <a:schemeClr val="tx1"/>
            </a:fontRef>
          </p:style>
        </p:cxnSp>
        <p:sp>
          <p:nvSpPr>
            <p:cNvPr id="15" name="Isosceles Triangle 14"/>
            <p:cNvSpPr/>
            <p:nvPr/>
          </p:nvSpPr>
          <p:spPr>
            <a:xfrm rot="10800000">
              <a:off x="8296274" y="3943349"/>
              <a:ext cx="457199" cy="1952625"/>
            </a:xfrm>
            <a:prstGeom prst="triangle">
              <a:avLst>
                <a:gd name="adj" fmla="val 50000"/>
              </a:avLst>
            </a:prstGeom>
            <a:solidFill>
              <a:schemeClr val="accent1">
                <a:alpha val="28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0800000">
              <a:off x="10439399" y="3952875"/>
              <a:ext cx="485775" cy="1933574"/>
            </a:xfrm>
            <a:prstGeom prst="triangle">
              <a:avLst>
                <a:gd name="adj" fmla="val 50000"/>
              </a:avLst>
            </a:prstGeom>
            <a:solidFill>
              <a:schemeClr val="accent1">
                <a:alpha val="28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a:off x="9339261" y="714987"/>
              <a:ext cx="500064" cy="1942487"/>
            </a:xfrm>
            <a:prstGeom prst="triangle">
              <a:avLst>
                <a:gd name="adj" fmla="val 50000"/>
              </a:avLst>
            </a:prstGeom>
            <a:solidFill>
              <a:schemeClr val="accent1">
                <a:alpha val="28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flipV="1">
              <a:off x="8315324" y="4800600"/>
              <a:ext cx="0" cy="1125785"/>
            </a:xfrm>
            <a:prstGeom prst="straightConnector1">
              <a:avLst/>
            </a:prstGeom>
            <a:ln w="25400">
              <a:solidFill>
                <a:srgbClr val="0070C0"/>
              </a:solidFill>
              <a:headEnd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0344149" y="4762500"/>
              <a:ext cx="0" cy="1154940"/>
            </a:xfrm>
            <a:prstGeom prst="straightConnector1">
              <a:avLst/>
            </a:prstGeom>
            <a:ln w="25400">
              <a:solidFill>
                <a:srgbClr val="0070C0"/>
              </a:solidFill>
              <a:headEnd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9829799" y="714987"/>
              <a:ext cx="0" cy="1047138"/>
            </a:xfrm>
            <a:prstGeom prst="straightConnector1">
              <a:avLst/>
            </a:prstGeom>
            <a:ln w="25400">
              <a:solidFill>
                <a:srgbClr val="0070C0"/>
              </a:solidFill>
              <a:headEnd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6514896" y="1596231"/>
              <a:ext cx="333375" cy="2933700"/>
            </a:xfrm>
            <a:prstGeom prst="line">
              <a:avLst/>
            </a:prstGeom>
            <a:ln w="317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6953251" y="1817688"/>
              <a:ext cx="333375" cy="2933700"/>
            </a:xfrm>
            <a:prstGeom prst="line">
              <a:avLst/>
            </a:prstGeom>
            <a:ln w="317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4096" name="Straight Arrow Connector 4095"/>
            <p:cNvCxnSpPr/>
            <p:nvPr/>
          </p:nvCxnSpPr>
          <p:spPr>
            <a:xfrm>
              <a:off x="6657975" y="3352800"/>
              <a:ext cx="447675" cy="47625"/>
            </a:xfrm>
            <a:prstGeom prst="straightConnector1">
              <a:avLst/>
            </a:prstGeom>
            <a:ln w="254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100" name="TextBox 4099"/>
            <p:cNvSpPr txBox="1"/>
            <p:nvPr/>
          </p:nvSpPr>
          <p:spPr>
            <a:xfrm>
              <a:off x="7564804" y="3488470"/>
              <a:ext cx="854208" cy="646331"/>
            </a:xfrm>
            <a:prstGeom prst="rect">
              <a:avLst/>
            </a:prstGeom>
            <a:noFill/>
          </p:spPr>
          <p:txBody>
            <a:bodyPr wrap="none" rtlCol="0">
              <a:spAutoFit/>
            </a:bodyPr>
            <a:lstStyle/>
            <a:p>
              <a:r>
                <a:rPr lang="en-US" dirty="0"/>
                <a:t>Eroded</a:t>
              </a:r>
            </a:p>
            <a:p>
              <a:r>
                <a:rPr lang="en-US" dirty="0"/>
                <a:t> Tips</a:t>
              </a:r>
            </a:p>
          </p:txBody>
        </p:sp>
        <p:sp>
          <p:nvSpPr>
            <p:cNvPr id="37" name="TextBox 36"/>
            <p:cNvSpPr txBox="1"/>
            <p:nvPr/>
          </p:nvSpPr>
          <p:spPr>
            <a:xfrm>
              <a:off x="8590123" y="4714516"/>
              <a:ext cx="1029513" cy="646331"/>
            </a:xfrm>
            <a:prstGeom prst="rect">
              <a:avLst/>
            </a:prstGeom>
            <a:noFill/>
          </p:spPr>
          <p:txBody>
            <a:bodyPr wrap="none" rtlCol="0">
              <a:spAutoFit/>
            </a:bodyPr>
            <a:lstStyle/>
            <a:p>
              <a:r>
                <a:rPr lang="en-US" dirty="0"/>
                <a:t>Rounded</a:t>
              </a:r>
            </a:p>
            <a:p>
              <a:r>
                <a:rPr lang="en-US" dirty="0"/>
                <a:t>Troughs</a:t>
              </a:r>
            </a:p>
          </p:txBody>
        </p:sp>
        <p:sp>
          <p:nvSpPr>
            <p:cNvPr id="38" name="TextBox 37"/>
            <p:cNvSpPr txBox="1"/>
            <p:nvPr/>
          </p:nvSpPr>
          <p:spPr>
            <a:xfrm>
              <a:off x="5972093" y="2899821"/>
              <a:ext cx="709490" cy="646331"/>
            </a:xfrm>
            <a:prstGeom prst="rect">
              <a:avLst/>
            </a:prstGeom>
            <a:noFill/>
          </p:spPr>
          <p:txBody>
            <a:bodyPr wrap="none" rtlCol="0">
              <a:spAutoFit/>
            </a:bodyPr>
            <a:lstStyle/>
            <a:p>
              <a:r>
                <a:rPr lang="en-US" dirty="0"/>
                <a:t>Slight</a:t>
              </a:r>
            </a:p>
            <a:p>
              <a:r>
                <a:rPr lang="en-US" dirty="0"/>
                <a:t>Waist</a:t>
              </a:r>
            </a:p>
          </p:txBody>
        </p:sp>
        <p:cxnSp>
          <p:nvCxnSpPr>
            <p:cNvPr id="39" name="Straight Arrow Connector 38"/>
            <p:cNvCxnSpPr/>
            <p:nvPr/>
          </p:nvCxnSpPr>
          <p:spPr>
            <a:xfrm>
              <a:off x="6510341" y="4164786"/>
              <a:ext cx="528634" cy="45264"/>
            </a:xfrm>
            <a:prstGeom prst="straightConnector1">
              <a:avLst/>
            </a:prstGeom>
            <a:ln w="254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102" name="TextBox 4101"/>
            <p:cNvSpPr txBox="1"/>
            <p:nvPr/>
          </p:nvSpPr>
          <p:spPr>
            <a:xfrm>
              <a:off x="6497073" y="3376612"/>
              <a:ext cx="740908" cy="276999"/>
            </a:xfrm>
            <a:prstGeom prst="rect">
              <a:avLst/>
            </a:prstGeom>
            <a:noFill/>
          </p:spPr>
          <p:txBody>
            <a:bodyPr wrap="none" rtlCol="0">
              <a:spAutoFit/>
            </a:bodyPr>
            <a:lstStyle/>
            <a:p>
              <a:r>
                <a:rPr lang="en-US" sz="1200" dirty="0"/>
                <a:t>140.8um</a:t>
              </a:r>
            </a:p>
          </p:txBody>
        </p:sp>
        <p:sp>
          <p:nvSpPr>
            <p:cNvPr id="42" name="TextBox 41"/>
            <p:cNvSpPr txBox="1"/>
            <p:nvPr/>
          </p:nvSpPr>
          <p:spPr>
            <a:xfrm>
              <a:off x="6430663" y="4253766"/>
              <a:ext cx="740908" cy="276999"/>
            </a:xfrm>
            <a:prstGeom prst="rect">
              <a:avLst/>
            </a:prstGeom>
            <a:noFill/>
          </p:spPr>
          <p:txBody>
            <a:bodyPr wrap="none" rtlCol="0">
              <a:spAutoFit/>
            </a:bodyPr>
            <a:lstStyle/>
            <a:p>
              <a:r>
                <a:rPr lang="en-US" sz="1200" dirty="0"/>
                <a:t>153.2um</a:t>
              </a:r>
            </a:p>
          </p:txBody>
        </p:sp>
        <p:cxnSp>
          <p:nvCxnSpPr>
            <p:cNvPr id="4108" name="Straight Connector 4107"/>
            <p:cNvCxnSpPr/>
            <p:nvPr/>
          </p:nvCxnSpPr>
          <p:spPr>
            <a:xfrm>
              <a:off x="7323705" y="3474303"/>
              <a:ext cx="1686945" cy="0"/>
            </a:xfrm>
            <a:prstGeom prst="line">
              <a:avLst/>
            </a:prstGeom>
            <a:ln w="15875">
              <a:prstDash val="sys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295130" y="3140928"/>
              <a:ext cx="1686945" cy="0"/>
            </a:xfrm>
            <a:prstGeom prst="line">
              <a:avLst/>
            </a:prstGeom>
            <a:ln w="15875">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8562975" y="2647949"/>
              <a:ext cx="2990850" cy="0"/>
            </a:xfrm>
            <a:prstGeom prst="line">
              <a:avLst/>
            </a:prstGeom>
            <a:ln w="15875">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9171555" y="3874916"/>
              <a:ext cx="1686945" cy="0"/>
            </a:xfrm>
            <a:prstGeom prst="line">
              <a:avLst/>
            </a:prstGeom>
            <a:ln w="15875">
              <a:prstDash val="sysDash"/>
            </a:ln>
          </p:spPr>
          <p:style>
            <a:lnRef idx="1">
              <a:schemeClr val="accent1"/>
            </a:lnRef>
            <a:fillRef idx="0">
              <a:schemeClr val="accent1"/>
            </a:fillRef>
            <a:effectRef idx="0">
              <a:schemeClr val="accent1"/>
            </a:effectRef>
            <a:fontRef idx="minor">
              <a:schemeClr val="tx1"/>
            </a:fontRef>
          </p:style>
        </p:cxnSp>
        <p:cxnSp>
          <p:nvCxnSpPr>
            <p:cNvPr id="4110" name="Straight Arrow Connector 4109"/>
            <p:cNvCxnSpPr/>
            <p:nvPr/>
          </p:nvCxnSpPr>
          <p:spPr>
            <a:xfrm>
              <a:off x="9948352" y="2647949"/>
              <a:ext cx="0" cy="1209676"/>
            </a:xfrm>
            <a:prstGeom prst="straightConnector1">
              <a:avLst/>
            </a:prstGeom>
            <a:ln w="254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7786177" y="3140928"/>
              <a:ext cx="0" cy="335697"/>
            </a:xfrm>
            <a:prstGeom prst="straightConnector1">
              <a:avLst/>
            </a:prstGeom>
            <a:ln w="25400">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7306311" y="3165639"/>
              <a:ext cx="1522596" cy="276999"/>
            </a:xfrm>
            <a:prstGeom prst="rect">
              <a:avLst/>
            </a:prstGeom>
            <a:noFill/>
          </p:spPr>
          <p:txBody>
            <a:bodyPr wrap="none" rtlCol="0">
              <a:spAutoFit/>
            </a:bodyPr>
            <a:lstStyle/>
            <a:p>
              <a:r>
                <a:rPr lang="en-US" sz="1200" dirty="0"/>
                <a:t>118um (94% overlap)</a:t>
              </a:r>
            </a:p>
          </p:txBody>
        </p:sp>
        <p:sp>
          <p:nvSpPr>
            <p:cNvPr id="57" name="TextBox 56"/>
            <p:cNvSpPr txBox="1"/>
            <p:nvPr/>
          </p:nvSpPr>
          <p:spPr>
            <a:xfrm>
              <a:off x="9326853" y="3118895"/>
              <a:ext cx="1522596" cy="276999"/>
            </a:xfrm>
            <a:prstGeom prst="rect">
              <a:avLst/>
            </a:prstGeom>
            <a:noFill/>
          </p:spPr>
          <p:txBody>
            <a:bodyPr wrap="none" rtlCol="0">
              <a:spAutoFit/>
            </a:bodyPr>
            <a:lstStyle/>
            <a:p>
              <a:r>
                <a:rPr lang="en-US" sz="1200" dirty="0"/>
                <a:t>350um (83% overlap)</a:t>
              </a:r>
            </a:p>
          </p:txBody>
        </p:sp>
        <p:cxnSp>
          <p:nvCxnSpPr>
            <p:cNvPr id="4113" name="Straight Arrow Connector 4112"/>
            <p:cNvCxnSpPr/>
            <p:nvPr/>
          </p:nvCxnSpPr>
          <p:spPr>
            <a:xfrm>
              <a:off x="11287125" y="2647949"/>
              <a:ext cx="0" cy="2066926"/>
            </a:xfrm>
            <a:prstGeom prst="straightConnector1">
              <a:avLst/>
            </a:prstGeom>
            <a:ln w="254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11487787" y="2657474"/>
              <a:ext cx="0" cy="3238501"/>
            </a:xfrm>
            <a:prstGeom prst="straightConnector1">
              <a:avLst/>
            </a:prstGeom>
            <a:ln w="254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9634027" y="5926385"/>
              <a:ext cx="2448945" cy="0"/>
            </a:xfrm>
            <a:prstGeom prst="line">
              <a:avLst/>
            </a:prstGeom>
            <a:ln w="15875">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0085955" y="4743450"/>
              <a:ext cx="1324995" cy="0"/>
            </a:xfrm>
            <a:prstGeom prst="line">
              <a:avLst/>
            </a:prstGeom>
            <a:ln w="15875">
              <a:prstDash val="sysDash"/>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10810381" y="4087277"/>
              <a:ext cx="623889" cy="276999"/>
            </a:xfrm>
            <a:prstGeom prst="rect">
              <a:avLst/>
            </a:prstGeom>
            <a:noFill/>
          </p:spPr>
          <p:txBody>
            <a:bodyPr wrap="none" rtlCol="0">
              <a:spAutoFit/>
            </a:bodyPr>
            <a:lstStyle/>
            <a:p>
              <a:r>
                <a:rPr lang="en-US" sz="1200" dirty="0"/>
                <a:t>563um</a:t>
              </a:r>
            </a:p>
          </p:txBody>
        </p:sp>
        <p:sp>
          <p:nvSpPr>
            <p:cNvPr id="68" name="TextBox 67"/>
            <p:cNvSpPr txBox="1"/>
            <p:nvPr/>
          </p:nvSpPr>
          <p:spPr>
            <a:xfrm>
              <a:off x="10949166" y="5400819"/>
              <a:ext cx="623889" cy="276999"/>
            </a:xfrm>
            <a:prstGeom prst="rect">
              <a:avLst/>
            </a:prstGeom>
            <a:noFill/>
          </p:spPr>
          <p:txBody>
            <a:bodyPr wrap="none" rtlCol="0">
              <a:spAutoFit/>
            </a:bodyPr>
            <a:lstStyle/>
            <a:p>
              <a:r>
                <a:rPr lang="en-US" sz="1200" dirty="0"/>
                <a:t>745um</a:t>
              </a:r>
            </a:p>
          </p:txBody>
        </p:sp>
      </p:grpSp>
      <p:sp>
        <p:nvSpPr>
          <p:cNvPr id="5" name="TextBox 4"/>
          <p:cNvSpPr txBox="1"/>
          <p:nvPr/>
        </p:nvSpPr>
        <p:spPr>
          <a:xfrm>
            <a:off x="8593770" y="2807344"/>
            <a:ext cx="1527982" cy="369332"/>
          </a:xfrm>
          <a:prstGeom prst="rect">
            <a:avLst/>
          </a:prstGeom>
          <a:noFill/>
        </p:spPr>
        <p:txBody>
          <a:bodyPr wrap="none" rtlCol="0">
            <a:spAutoFit/>
          </a:bodyPr>
          <a:lstStyle/>
          <a:p>
            <a:r>
              <a:rPr lang="en-US" dirty="0" smtClean="0"/>
              <a:t>Tip-to Tip dist.</a:t>
            </a:r>
            <a:endParaRPr lang="en-US" dirty="0"/>
          </a:p>
        </p:txBody>
      </p:sp>
    </p:spTree>
    <p:extLst>
      <p:ext uri="{BB962C8B-B14F-4D97-AF65-F5344CB8AC3E}">
        <p14:creationId xmlns:p14="http://schemas.microsoft.com/office/powerpoint/2010/main" val="15936938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663</Words>
  <Application>Microsoft Office PowerPoint</Application>
  <PresentationFormat>Widescreen</PresentationFormat>
  <Paragraphs>346</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Somacis Zigzag PCB #1  QA Report</vt:lpstr>
      <vt:lpstr>Inspecting Somcis PCB zigzag using microscope</vt:lpstr>
      <vt:lpstr>Method</vt:lpstr>
      <vt:lpstr>Statistics</vt:lpstr>
      <vt:lpstr>Trends</vt:lpstr>
      <vt:lpstr>Summary of Results</vt:lpstr>
      <vt:lpstr>Distortions in PCB pattern</vt:lpstr>
    </vt:vector>
  </TitlesOfParts>
  <Company>BNL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Somacis Zigzag PCB QA report</dc:title>
  <dc:creator>Bob Azmoun</dc:creator>
  <cp:lastModifiedBy>Bob Azmoun</cp:lastModifiedBy>
  <cp:revision>32</cp:revision>
  <dcterms:created xsi:type="dcterms:W3CDTF">2017-03-07T21:41:54Z</dcterms:created>
  <dcterms:modified xsi:type="dcterms:W3CDTF">2017-03-08T17:02:48Z</dcterms:modified>
</cp:coreProperties>
</file>